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7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Lst>
  <p:sldSz cx="9144000" cy="5143500" type="screen16x9"/>
  <p:notesSz cx="6858000" cy="9144000"/>
  <p:embeddedFontLst>
    <p:embeddedFont>
      <p:font typeface="Consolas" panose="020B0609020204030204" pitchFamily="49" charset="0"/>
      <p:regular r:id="rId73"/>
      <p:bold r:id="rId74"/>
      <p:italic r:id="rId75"/>
      <p:boldItalic r:id="rId76"/>
    </p:embeddedFont>
    <p:embeddedFont>
      <p:font typeface="Google Sans" panose="020B0604020202020204" charset="0"/>
      <p:regular r:id="rId77"/>
      <p:bold r:id="rId78"/>
      <p:italic r:id="rId79"/>
      <p:boldItalic r:id="rId80"/>
    </p:embeddedFont>
    <p:embeddedFont>
      <p:font typeface="Open Sans" panose="020B0604020202020204" charset="0"/>
      <p:regular r:id="rId81"/>
      <p:bold r:id="rId82"/>
      <p:italic r:id="rId83"/>
      <p:boldItalic r:id="rId84"/>
    </p:embeddedFont>
    <p:embeddedFont>
      <p:font typeface="Roboto" panose="020B0604020202020204" charset="0"/>
      <p:regular r:id="rId85"/>
      <p:bold r:id="rId86"/>
      <p:italic r:id="rId87"/>
      <p:boldItalic r:id="rId88"/>
    </p:embeddedFont>
    <p:embeddedFont>
      <p:font typeface="Roboto Condensed" panose="020B060402020202020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android.com/studio/intro"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android.com/studio/projects#ProjectFil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android.com/reference/android/widget/Text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eveloper.android.com/reference/android/widget/Button" TargetMode="External"/><Relationship Id="rId4" Type="http://schemas.openxmlformats.org/officeDocument/2006/relationships/hyperlink" Target="https://developer.android.com/reference/android/widget/ImageView"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android.com/studio/write/layout-edito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android.com/guide/components/activities/intro-activ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eveloper.android.com/guide/components/activities/intro-activities#oncreat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android.com/reference/android/app/Activity#setContentView(in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eveloper.android.com/reference/android/view/View.OnClickListene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veloper.android.com/reference/android/view/View.OnClickListene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kotlinlang.org/docs/reference/java-interop.html#sam-conversion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kotlinlang.org/docs/reference/properties.html#late-initialized-properties-and-variabl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eveloper.android.com/guide/topics/ui/accessibility/apps"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developer.android.com/guide/topics/ui/accessibility/principles#label-elements" TargetMode="External"/><Relationship Id="rId4" Type="http://schemas.openxmlformats.org/officeDocument/2006/relationships/hyperlink" Target="https://support.google.com/accessibility/android/answer/7158390"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play.google.com/store/apps/details?id=com.google.android.apps.accessibility.auditor"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support.google.com/accessibility/android/faq/6376582"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eveloper.android.com/guide/topics/ui/accessibility/apps#describe-ui-element"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support.google.com/accessibility/android/answer/7158690?hl=e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eveloper.android.com/reference/android/view/View#attr_android:importantForAccessibility"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upport.google.com/accessibility/android/answer/6283677?hl=en" TargetMode="External"/><Relationship Id="rId7" Type="http://schemas.openxmlformats.org/officeDocument/2006/relationships/hyperlink" Target="https://support.google.com/accessibility/android/answer/9728765?hl=en&amp;ref_topic=3529932"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support.google.com/accessibility/android/answer/6151827?hl=en&amp;ref_topic=3529932" TargetMode="External"/><Relationship Id="rId5" Type="http://schemas.openxmlformats.org/officeDocument/2006/relationships/hyperlink" Target="https://support.google.com/accessibility/android/answer/6006598" TargetMode="External"/><Relationship Id="rId4" Type="http://schemas.openxmlformats.org/officeDocument/2006/relationships/hyperlink" Target="https://support.google.com/accessibility/android/answer/6006966"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eveloper.android.com/guide/topics/ui/accessibility/testing#talkback"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upport.google.com/accessibility/android/answer/6122836"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eveloper.android.com/guide/topics/ui/accessibility/testing#switch-access"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play.google.com/store/apps/details?id=com.google.android.marvin.talkback&amp;hl=en_U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android.com/guide/topics/manifest/uses-sdk-element#ApiLevel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android.com/guide/topics/manifest/uses-sdk-element#ApiLevel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medium.com/androiddevelopers/picking-your-compilesdkversion-minsdkversion-targetsdkversion-a098a0341eb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87ea636ca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87ea636ca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87ea636ca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87ea636ca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view of Android Studio, you can see the Project window and the Layout Editor. The </a:t>
            </a:r>
            <a:r>
              <a:rPr lang="en">
                <a:solidFill>
                  <a:schemeClr val="dk1"/>
                </a:solidFill>
              </a:rPr>
              <a:t>Layout Editor</a:t>
            </a:r>
            <a:r>
              <a:rPr lang="en"/>
              <a:t> includes a Palette, a Component Tree, a Design Editor, and an Attributes window.</a:t>
            </a:r>
            <a:endParaRPr/>
          </a:p>
          <a:p>
            <a:pPr marL="457200" lvl="0" indent="-298450" algn="l" rtl="0">
              <a:spcBef>
                <a:spcPts val="0"/>
              </a:spcBef>
              <a:spcAft>
                <a:spcPts val="0"/>
              </a:spcAft>
              <a:buSzPts val="1100"/>
              <a:buAutoNum type="arabicParenBoth"/>
            </a:pPr>
            <a:r>
              <a:rPr lang="en" b="1"/>
              <a:t>Project </a:t>
            </a:r>
            <a:r>
              <a:rPr lang="en">
                <a:solidFill>
                  <a:schemeClr val="dk1"/>
                </a:solidFill>
              </a:rPr>
              <a:t>window shows the files and folders for your project.</a:t>
            </a:r>
            <a:endParaRPr/>
          </a:p>
          <a:p>
            <a:pPr marL="457200" lvl="0" indent="-298450" algn="l" rtl="0">
              <a:spcBef>
                <a:spcPts val="0"/>
              </a:spcBef>
              <a:spcAft>
                <a:spcPts val="0"/>
              </a:spcAft>
              <a:buSzPts val="1100"/>
              <a:buAutoNum type="arabicParenBoth"/>
            </a:pPr>
            <a:r>
              <a:rPr lang="en" b="1"/>
              <a:t>Palette</a:t>
            </a:r>
            <a:r>
              <a:rPr lang="en"/>
              <a:t> shows the components and layouts that you can drag into your project, such as TextViews, ImageViews, and Buttons.</a:t>
            </a:r>
            <a:endParaRPr/>
          </a:p>
          <a:p>
            <a:pPr marL="457200" lvl="0" indent="-298450" algn="l" rtl="0">
              <a:spcBef>
                <a:spcPts val="0"/>
              </a:spcBef>
              <a:spcAft>
                <a:spcPts val="0"/>
              </a:spcAft>
              <a:buSzPts val="1100"/>
              <a:buAutoNum type="arabicParenBoth"/>
            </a:pPr>
            <a:r>
              <a:rPr lang="en" b="1"/>
              <a:t>Component Tree</a:t>
            </a:r>
            <a:r>
              <a:rPr lang="en"/>
              <a:t> shows the view hierarchy for your layout. Click a component or layout to show it in the Design Editor.</a:t>
            </a:r>
            <a:endParaRPr/>
          </a:p>
          <a:p>
            <a:pPr marL="457200" lvl="0" indent="-298450" algn="l" rtl="0">
              <a:spcBef>
                <a:spcPts val="0"/>
              </a:spcBef>
              <a:spcAft>
                <a:spcPts val="0"/>
              </a:spcAft>
              <a:buSzPts val="1100"/>
              <a:buAutoNum type="arabicParenBoth"/>
            </a:pPr>
            <a:r>
              <a:rPr lang="en" b="1"/>
              <a:t>Design Editor</a:t>
            </a:r>
            <a:r>
              <a:rPr lang="en"/>
              <a:t> displays a Design view and a Blueprint view to give you a visual representation of your layout. </a:t>
            </a:r>
            <a:endParaRPr/>
          </a:p>
          <a:p>
            <a:pPr marL="457200" lvl="0" indent="-298450" algn="l" rtl="0">
              <a:spcBef>
                <a:spcPts val="0"/>
              </a:spcBef>
              <a:spcAft>
                <a:spcPts val="0"/>
              </a:spcAft>
              <a:buSzPts val="1100"/>
              <a:buAutoNum type="arabicParenBoth"/>
            </a:pPr>
            <a:r>
              <a:rPr lang="en" b="1"/>
              <a:t>Attributes</a:t>
            </a:r>
            <a:r>
              <a:rPr lang="en"/>
              <a:t> window contains a list of properties you can set for your component. </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chemeClr val="hlink"/>
                </a:solidFill>
                <a:hlinkClick r:id="rId3"/>
              </a:rPr>
              <a:t>Meet Android Studio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87ea636ca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87ea636ca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87ea636ca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87ea636c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to running your app on a physical device, you can use the emulator to emulate many different </a:t>
            </a:r>
            <a:r>
              <a:rPr lang="en">
                <a:solidFill>
                  <a:schemeClr val="dk1"/>
                </a:solidFill>
              </a:rPr>
              <a:t>Android </a:t>
            </a:r>
            <a:r>
              <a:rPr lang="en"/>
              <a:t>form factors with the help of the Android Virtual Device (AVD) Manager.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Note that you’ll need to download each system image that you want to emulate, since there are many possible options.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87ea636ca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87ea636ca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87ea636ca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87ea636ca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 basic app project, the main parts to know about are the Activity, the app’s resources, and the gradle files. We’ll cover each topic in more depth in this lesson, but briefly: </a:t>
            </a:r>
            <a:endParaRPr/>
          </a:p>
          <a:p>
            <a:pPr marL="457200" lvl="0" indent="-298450" algn="l" rtl="0">
              <a:spcBef>
                <a:spcPts val="0"/>
              </a:spcBef>
              <a:spcAft>
                <a:spcPts val="0"/>
              </a:spcAft>
              <a:buSzPts val="1100"/>
              <a:buChar char="●"/>
            </a:pPr>
            <a:r>
              <a:rPr lang="en"/>
              <a:t>An </a:t>
            </a:r>
            <a:r>
              <a:rPr lang="en" b="1"/>
              <a:t>Activity</a:t>
            </a:r>
            <a:r>
              <a:rPr lang="en"/>
              <a:t> handles user input and creates a window on the screen to display your user interface. </a:t>
            </a:r>
            <a:endParaRPr/>
          </a:p>
          <a:p>
            <a:pPr marL="457200" lvl="0" indent="-298450" algn="l" rtl="0">
              <a:spcBef>
                <a:spcPts val="0"/>
              </a:spcBef>
              <a:spcAft>
                <a:spcPts val="0"/>
              </a:spcAft>
              <a:buSzPts val="1100"/>
              <a:buChar char="●"/>
            </a:pPr>
            <a:r>
              <a:rPr lang="en" b="1"/>
              <a:t>Resources</a:t>
            </a:r>
            <a:r>
              <a:rPr lang="en"/>
              <a:t> are additional files that your code uses, such as layout files, images, audio files, themes, colors, and more. </a:t>
            </a:r>
            <a:endParaRPr/>
          </a:p>
          <a:p>
            <a:pPr marL="457200" lvl="0" indent="-298450" algn="l" rtl="0">
              <a:spcBef>
                <a:spcPts val="0"/>
              </a:spcBef>
              <a:spcAft>
                <a:spcPts val="0"/>
              </a:spcAft>
              <a:buSzPts val="1100"/>
              <a:buChar char="●"/>
            </a:pPr>
            <a:r>
              <a:rPr lang="en" b="1"/>
              <a:t>Gradle files</a:t>
            </a:r>
            <a:r>
              <a:rPr lang="en"/>
              <a:t> are scripts that control how your app is built, so that it can be installed on a device.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87ea636c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87ea636c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create your first app from a project template, Android Studio generates a project structure similar to this.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Here’s what each file or directory does: </a:t>
            </a:r>
            <a:endParaRPr/>
          </a:p>
          <a:p>
            <a:pPr marL="457200" lvl="0" indent="-298450" algn="l" rtl="0">
              <a:spcBef>
                <a:spcPts val="0"/>
              </a:spcBef>
              <a:spcAft>
                <a:spcPts val="0"/>
              </a:spcAft>
              <a:buSzPts val="1100"/>
              <a:buChar char="●"/>
            </a:pPr>
            <a:r>
              <a:rPr lang="en">
                <a:latin typeface="Consolas"/>
                <a:ea typeface="Consolas"/>
                <a:cs typeface="Consolas"/>
                <a:sym typeface="Consolas"/>
              </a:rPr>
              <a:t>app</a:t>
            </a:r>
            <a:r>
              <a:rPr lang="en"/>
              <a:t> - stores source code, tests, and resources for your app </a:t>
            </a:r>
            <a:endParaRPr/>
          </a:p>
          <a:p>
            <a:pPr marL="457200" lvl="0" indent="-298450" algn="l" rtl="0">
              <a:spcBef>
                <a:spcPts val="0"/>
              </a:spcBef>
              <a:spcAft>
                <a:spcPts val="0"/>
              </a:spcAft>
              <a:buSzPts val="1100"/>
              <a:buChar char="●"/>
            </a:pPr>
            <a:r>
              <a:rPr lang="en">
                <a:latin typeface="Consolas"/>
                <a:ea typeface="Consolas"/>
                <a:cs typeface="Consolas"/>
                <a:sym typeface="Consolas"/>
              </a:rPr>
              <a:t>libs</a:t>
            </a:r>
            <a:r>
              <a:rPr lang="en"/>
              <a:t> - stores local libraries your app depends on </a:t>
            </a:r>
            <a:endParaRPr/>
          </a:p>
          <a:p>
            <a:pPr marL="457200" lvl="0" indent="-298450" algn="l" rtl="0">
              <a:spcBef>
                <a:spcPts val="0"/>
              </a:spcBef>
              <a:spcAft>
                <a:spcPts val="0"/>
              </a:spcAft>
              <a:buSzPts val="1100"/>
              <a:buChar char="●"/>
            </a:pPr>
            <a:r>
              <a:rPr lang="en">
                <a:latin typeface="Consolas"/>
                <a:ea typeface="Consolas"/>
                <a:cs typeface="Consolas"/>
                <a:sym typeface="Consolas"/>
              </a:rPr>
              <a:t>androidTest</a:t>
            </a:r>
            <a:r>
              <a:rPr lang="en"/>
              <a:t> - test code that’s specific to Android </a:t>
            </a:r>
            <a:endParaRPr/>
          </a:p>
          <a:p>
            <a:pPr marL="457200" lvl="0" indent="-298450" algn="l" rtl="0">
              <a:spcBef>
                <a:spcPts val="0"/>
              </a:spcBef>
              <a:spcAft>
                <a:spcPts val="0"/>
              </a:spcAft>
              <a:buSzPts val="1100"/>
              <a:buChar char="●"/>
            </a:pPr>
            <a:r>
              <a:rPr lang="en">
                <a:latin typeface="Consolas"/>
                <a:ea typeface="Consolas"/>
                <a:cs typeface="Consolas"/>
                <a:sym typeface="Consolas"/>
              </a:rPr>
              <a:t>main</a:t>
            </a:r>
            <a:r>
              <a:rPr lang="en"/>
              <a:t> - Java and Kotlin app files </a:t>
            </a:r>
            <a:endParaRPr/>
          </a:p>
          <a:p>
            <a:pPr marL="457200" lvl="0" indent="-298450" algn="l" rtl="0">
              <a:spcBef>
                <a:spcPts val="0"/>
              </a:spcBef>
              <a:spcAft>
                <a:spcPts val="0"/>
              </a:spcAft>
              <a:buSzPts val="1100"/>
              <a:buChar char="●"/>
            </a:pPr>
            <a:r>
              <a:rPr lang="en"/>
              <a:t>test - local unit tests that will execute on your computer</a:t>
            </a:r>
            <a:endParaRPr/>
          </a:p>
          <a:p>
            <a:pPr marL="457200" lvl="0" indent="-298450" algn="l" rtl="0">
              <a:spcBef>
                <a:spcPts val="0"/>
              </a:spcBef>
              <a:spcAft>
                <a:spcPts val="0"/>
              </a:spcAft>
              <a:buSzPts val="1100"/>
              <a:buChar char="●"/>
            </a:pPr>
            <a:r>
              <a:rPr lang="en">
                <a:latin typeface="Consolas"/>
                <a:ea typeface="Consolas"/>
                <a:cs typeface="Consolas"/>
                <a:sym typeface="Consolas"/>
              </a:rPr>
              <a:t>AndroidManifest.xml</a:t>
            </a:r>
            <a:r>
              <a:rPr lang="en"/>
              <a:t> - declares essential information for your app </a:t>
            </a:r>
            <a:endParaRPr/>
          </a:p>
          <a:p>
            <a:pPr marL="457200" lvl="0" indent="-298450" algn="l" rtl="0">
              <a:spcBef>
                <a:spcPts val="0"/>
              </a:spcBef>
              <a:spcAft>
                <a:spcPts val="0"/>
              </a:spcAft>
              <a:buSzPts val="1100"/>
              <a:buChar char="●"/>
            </a:pPr>
            <a:r>
              <a:rPr lang="en">
                <a:latin typeface="Consolas"/>
                <a:ea typeface="Consolas"/>
                <a:cs typeface="Consolas"/>
                <a:sym typeface="Consolas"/>
              </a:rPr>
              <a:t>build.gradle</a:t>
            </a:r>
            <a:r>
              <a:rPr lang="en"/>
              <a:t> - controls how your application builds, tests, and deploys itself </a:t>
            </a:r>
            <a:endParaRPr/>
          </a:p>
          <a:p>
            <a:pPr marL="457200" lvl="0" indent="-298450" algn="l" rtl="0">
              <a:spcBef>
                <a:spcPts val="0"/>
              </a:spcBef>
              <a:spcAft>
                <a:spcPts val="0"/>
              </a:spcAft>
              <a:buSzPts val="1100"/>
              <a:buChar char="●"/>
            </a:pPr>
            <a:r>
              <a:rPr lang="en">
                <a:latin typeface="Consolas"/>
                <a:ea typeface="Consolas"/>
                <a:cs typeface="Consolas"/>
                <a:sym typeface="Consolas"/>
              </a:rPr>
              <a:t>gradlew</a:t>
            </a:r>
            <a:r>
              <a:rPr lang="en"/>
              <a:t> - an executable to run gradle, even if it is not already installed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87ea636ca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87ea636ca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Android Studio’s Project window, you can browse project files for your app. The Android view, which shows by default (image on the left), is structured for easy access to the files you need for app development. However, the </a:t>
            </a:r>
            <a:r>
              <a:rPr lang="en">
                <a:solidFill>
                  <a:schemeClr val="dk1"/>
                </a:solidFill>
              </a:rPr>
              <a:t>Android view</a:t>
            </a:r>
            <a:r>
              <a:rPr lang="en"/>
              <a:t> doesn’t reflect the actual file structure of your app (what you would see using the file explorer on your computer). To see how the folders and files actually look on your computer, switch to the Project view in the drop down menu (shown on the right). Feel free to use whichever view you prefer. </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r>
              <a:rPr lang="en"/>
              <a:t>:</a:t>
            </a:r>
            <a:endParaRPr/>
          </a:p>
          <a:p>
            <a:pPr marL="0" lvl="0" indent="0" algn="l" rtl="0">
              <a:spcBef>
                <a:spcPts val="0"/>
              </a:spcBef>
              <a:spcAft>
                <a:spcPts val="0"/>
              </a:spcAft>
              <a:buNone/>
            </a:pPr>
            <a:r>
              <a:rPr lang="en" u="sng">
                <a:solidFill>
                  <a:schemeClr val="hlink"/>
                </a:solidFill>
                <a:hlinkClick r:id="rId3"/>
              </a:rPr>
              <a:t>Project Files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87ea636ca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87ea636ca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87ea636ca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87ea636ca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Android comes with a large set of built-in classes for views (sometimes called widgets). For example, TextView, ImageView, and Button are commonly used views. Each View has different attributes depending on the type of View it is. Example attributes include width, height, whether it is visible, and more. For a TextView, example attributes include font size, font family, and the text to display.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Resources:</a:t>
            </a:r>
            <a:endParaRPr b="1"/>
          </a:p>
          <a:p>
            <a:pPr marL="457200" lvl="0" indent="-298450" algn="l" rtl="0">
              <a:spcBef>
                <a:spcPts val="0"/>
              </a:spcBef>
              <a:spcAft>
                <a:spcPts val="0"/>
              </a:spcAft>
              <a:buSzPts val="1100"/>
              <a:buChar char="●"/>
            </a:pPr>
            <a:r>
              <a:rPr lang="en" u="sng">
                <a:solidFill>
                  <a:schemeClr val="hlink"/>
                </a:solidFill>
                <a:hlinkClick r:id="rId3"/>
              </a:rPr>
              <a:t>TextView</a:t>
            </a:r>
            <a:endParaRPr/>
          </a:p>
          <a:p>
            <a:pPr marL="457200" lvl="0" indent="-298450" algn="l" rtl="0">
              <a:spcBef>
                <a:spcPts val="0"/>
              </a:spcBef>
              <a:spcAft>
                <a:spcPts val="0"/>
              </a:spcAft>
              <a:buSzPts val="1100"/>
              <a:buChar char="●"/>
            </a:pPr>
            <a:r>
              <a:rPr lang="en" u="sng">
                <a:solidFill>
                  <a:schemeClr val="hlink"/>
                </a:solidFill>
                <a:hlinkClick r:id="rId4"/>
              </a:rPr>
              <a:t>ImageView</a:t>
            </a:r>
            <a:endParaRPr/>
          </a:p>
          <a:p>
            <a:pPr marL="457200" lvl="0" indent="-298450" algn="l" rtl="0">
              <a:spcBef>
                <a:spcPts val="0"/>
              </a:spcBef>
              <a:spcAft>
                <a:spcPts val="0"/>
              </a:spcAft>
              <a:buSzPts val="1100"/>
              <a:buChar char="●"/>
            </a:pPr>
            <a:r>
              <a:rPr lang="en" u="sng">
                <a:solidFill>
                  <a:schemeClr val="hlink"/>
                </a:solidFill>
                <a:hlinkClick r:id="rId5"/>
              </a:rPr>
              <a:t>Button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87ea636ca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87ea636ca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Android Studio, build your layout with the Layout Editor. </a:t>
            </a:r>
            <a:endParaRPr/>
          </a:p>
          <a:p>
            <a:pPr marL="457200" lvl="0" indent="-298450" algn="l" rtl="0">
              <a:spcBef>
                <a:spcPts val="0"/>
              </a:spcBef>
              <a:spcAft>
                <a:spcPts val="0"/>
              </a:spcAft>
              <a:buSzPts val="1100"/>
              <a:buChar char="●"/>
            </a:pPr>
            <a:r>
              <a:rPr lang="en"/>
              <a:t>Drag and drop components from the Palette (1) into the Design view (2). </a:t>
            </a:r>
            <a:endParaRPr/>
          </a:p>
          <a:p>
            <a:pPr marL="457200" lvl="0" indent="-298450" algn="l" rtl="0">
              <a:spcBef>
                <a:spcPts val="0"/>
              </a:spcBef>
              <a:spcAft>
                <a:spcPts val="0"/>
              </a:spcAft>
              <a:buSzPts val="1100"/>
              <a:buChar char="●"/>
            </a:pPr>
            <a:r>
              <a:rPr lang="en"/>
              <a:t>See a preview of your layout in the Design view (2).</a:t>
            </a:r>
            <a:endParaRPr/>
          </a:p>
          <a:p>
            <a:pPr marL="457200" lvl="0" indent="-298450" algn="l" rtl="0">
              <a:spcBef>
                <a:spcPts val="0"/>
              </a:spcBef>
              <a:spcAft>
                <a:spcPts val="0"/>
              </a:spcAft>
              <a:buSzPts val="1100"/>
              <a:buChar char="●"/>
            </a:pPr>
            <a:r>
              <a:rPr lang="en"/>
              <a:t>Modify the attributes of the views on the right hand side in the Attributes window (3).</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Font typeface="Roboto"/>
              <a:buChar char="●"/>
            </a:pPr>
            <a:r>
              <a:rPr lang="en" u="sng">
                <a:solidFill>
                  <a:srgbClr val="1155CC"/>
                </a:solidFill>
                <a:latin typeface="Roboto"/>
                <a:ea typeface="Roboto"/>
                <a:cs typeface="Roboto"/>
                <a:sym typeface="Roboto"/>
                <a:hlinkClick r:id="rId3">
                  <a:extLst>
                    <a:ext uri="{A12FA001-AC4F-418D-AE19-62706E023703}">
                      <ahyp:hlinkClr xmlns:ahyp="http://schemas.microsoft.com/office/drawing/2018/hyperlinkcolor" val="tx"/>
                    </a:ext>
                  </a:extLst>
                </a:hlinkClick>
              </a:rPr>
              <a:t>Build a UI with Layout Editor</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87ea636ca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87ea636ca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87ea636ca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b87ea636ca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87ea636ca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87ea636ca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XML for displaying a </a:t>
            </a:r>
            <a:r>
              <a:rPr lang="en">
                <a:latin typeface="Courier New"/>
                <a:ea typeface="Courier New"/>
                <a:cs typeface="Courier New"/>
                <a:sym typeface="Courier New"/>
              </a:rPr>
              <a:t>TextView</a:t>
            </a:r>
            <a:r>
              <a:rPr lang="en"/>
              <a:t> in the layout. We see three attributes on the </a:t>
            </a:r>
            <a:r>
              <a:rPr lang="en">
                <a:latin typeface="Courier New"/>
                <a:ea typeface="Courier New"/>
                <a:cs typeface="Courier New"/>
                <a:sym typeface="Courier New"/>
              </a:rPr>
              <a:t>TextView</a:t>
            </a:r>
            <a:r>
              <a:rPr lang="en"/>
              <a:t>: width, height, and text. These attributes are provided by either the base </a:t>
            </a:r>
            <a:r>
              <a:rPr lang="en">
                <a:latin typeface="Courier New"/>
                <a:ea typeface="Courier New"/>
                <a:cs typeface="Courier New"/>
                <a:sym typeface="Courier New"/>
              </a:rPr>
              <a:t>View</a:t>
            </a:r>
            <a:r>
              <a:rPr lang="en"/>
              <a:t> class (width and height) or by the specific </a:t>
            </a:r>
            <a:r>
              <a:rPr lang="en">
                <a:latin typeface="Courier New"/>
                <a:ea typeface="Courier New"/>
                <a:cs typeface="Courier New"/>
                <a:sym typeface="Courier New"/>
              </a:rPr>
              <a:t>TextView</a:t>
            </a:r>
            <a:r>
              <a:rPr lang="en"/>
              <a:t> class.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b87ea636ca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b87ea636ca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Android has several ways to specify the width and height of a </a:t>
            </a:r>
            <a:r>
              <a:rPr lang="en">
                <a:latin typeface="Courier New"/>
                <a:ea typeface="Courier New"/>
                <a:cs typeface="Courier New"/>
                <a:sym typeface="Courier New"/>
              </a:rPr>
              <a:t>View</a:t>
            </a:r>
            <a:r>
              <a:rPr lang="en"/>
              <a:t>. These examples are for the layout_width of a View, but the same applies for the </a:t>
            </a:r>
            <a:r>
              <a:rPr lang="en">
                <a:latin typeface="Courier New"/>
                <a:ea typeface="Courier New"/>
                <a:cs typeface="Courier New"/>
                <a:sym typeface="Courier New"/>
              </a:rPr>
              <a:t>layout_height </a:t>
            </a:r>
            <a:r>
              <a:rPr lang="en"/>
              <a:t>attribute of a View.</a:t>
            </a:r>
            <a:endParaRPr/>
          </a:p>
          <a:p>
            <a:pPr marL="457200" lvl="0" indent="-298450" algn="l" rtl="0">
              <a:lnSpc>
                <a:spcPct val="115000"/>
              </a:lnSpc>
              <a:spcBef>
                <a:spcPts val="0"/>
              </a:spcBef>
              <a:spcAft>
                <a:spcPts val="0"/>
              </a:spcAft>
              <a:buSzPts val="1100"/>
              <a:buChar char="●"/>
            </a:pPr>
            <a:r>
              <a:rPr lang="en"/>
              <a:t>Use </a:t>
            </a:r>
            <a:r>
              <a:rPr lang="en">
                <a:latin typeface="Courier New"/>
                <a:ea typeface="Courier New"/>
                <a:cs typeface="Courier New"/>
                <a:sym typeface="Courier New"/>
              </a:rPr>
              <a:t>wrap_content</a:t>
            </a:r>
            <a:r>
              <a:rPr lang="en"/>
              <a:t> to use </a:t>
            </a:r>
            <a:r>
              <a:rPr lang="en">
                <a:solidFill>
                  <a:schemeClr val="dk1"/>
                </a:solidFill>
              </a:rPr>
              <a:t>only </a:t>
            </a:r>
            <a:r>
              <a:rPr lang="en"/>
              <a:t>as much space as needed to display the content within the </a:t>
            </a:r>
            <a:r>
              <a:rPr lang="en">
                <a:latin typeface="Courier New"/>
                <a:ea typeface="Courier New"/>
                <a:cs typeface="Courier New"/>
                <a:sym typeface="Courier New"/>
              </a:rPr>
              <a:t>View</a:t>
            </a:r>
            <a:r>
              <a:rPr lang="en"/>
              <a:t>. For example, if you want the </a:t>
            </a:r>
            <a:r>
              <a:rPr lang="en">
                <a:latin typeface="Courier New"/>
                <a:ea typeface="Courier New"/>
                <a:cs typeface="Courier New"/>
                <a:sym typeface="Courier New"/>
              </a:rPr>
              <a:t>View</a:t>
            </a:r>
            <a:r>
              <a:rPr lang="en"/>
              <a:t> to be as wide as the text within the </a:t>
            </a:r>
            <a:r>
              <a:rPr lang="en">
                <a:latin typeface="Courier New"/>
                <a:ea typeface="Courier New"/>
                <a:cs typeface="Courier New"/>
                <a:sym typeface="Courier New"/>
              </a:rPr>
              <a:t>TextView</a:t>
            </a:r>
            <a:r>
              <a:rPr lang="en"/>
              <a:t>, use </a:t>
            </a:r>
            <a:r>
              <a:rPr lang="en">
                <a:latin typeface="Courier New"/>
                <a:ea typeface="Courier New"/>
                <a:cs typeface="Courier New"/>
                <a:sym typeface="Courier New"/>
              </a:rPr>
              <a:t>wrap_content</a:t>
            </a:r>
            <a:r>
              <a:rPr lang="en"/>
              <a:t>.</a:t>
            </a:r>
            <a:endParaRPr/>
          </a:p>
          <a:p>
            <a:pPr marL="457200" lvl="0" indent="-298450" algn="l" rtl="0">
              <a:lnSpc>
                <a:spcPct val="115000"/>
              </a:lnSpc>
              <a:spcBef>
                <a:spcPts val="0"/>
              </a:spcBef>
              <a:spcAft>
                <a:spcPts val="0"/>
              </a:spcAft>
              <a:buSzPts val="1100"/>
              <a:buChar char="●"/>
            </a:pPr>
            <a:r>
              <a:rPr lang="en"/>
              <a:t>Use </a:t>
            </a:r>
            <a:r>
              <a:rPr lang="en">
                <a:latin typeface="Courier New"/>
                <a:ea typeface="Courier New"/>
                <a:cs typeface="Courier New"/>
                <a:sym typeface="Courier New"/>
              </a:rPr>
              <a:t>match_parent</a:t>
            </a:r>
            <a:r>
              <a:rPr lang="en"/>
              <a:t> to use the dimension of the parent (such as matching the width of the parent </a:t>
            </a:r>
            <a:r>
              <a:rPr lang="en">
                <a:latin typeface="Courier New"/>
                <a:ea typeface="Courier New"/>
                <a:cs typeface="Courier New"/>
                <a:sym typeface="Courier New"/>
              </a:rPr>
              <a:t>View</a:t>
            </a:r>
            <a:r>
              <a:rPr lang="en"/>
              <a:t>). For example, if you want the </a:t>
            </a:r>
            <a:r>
              <a:rPr lang="en">
                <a:latin typeface="Courier New"/>
                <a:ea typeface="Courier New"/>
                <a:cs typeface="Courier New"/>
                <a:sym typeface="Courier New"/>
              </a:rPr>
              <a:t>ImageView</a:t>
            </a:r>
            <a:r>
              <a:rPr lang="en"/>
              <a:t> to take up the full size of the parent, set </a:t>
            </a:r>
            <a:r>
              <a:rPr lang="en">
                <a:latin typeface="Courier New"/>
                <a:ea typeface="Courier New"/>
                <a:cs typeface="Courier New"/>
                <a:sym typeface="Courier New"/>
              </a:rPr>
              <a:t>match_parent</a:t>
            </a:r>
            <a:r>
              <a:rPr lang="en"/>
              <a:t> for its width and height. </a:t>
            </a:r>
            <a:endParaRPr/>
          </a:p>
          <a:p>
            <a:pPr marL="457200" lvl="0" indent="-298450" algn="l" rtl="0">
              <a:lnSpc>
                <a:spcPct val="115000"/>
              </a:lnSpc>
              <a:spcBef>
                <a:spcPts val="0"/>
              </a:spcBef>
              <a:spcAft>
                <a:spcPts val="0"/>
              </a:spcAft>
              <a:buSzPts val="1100"/>
              <a:buChar char="●"/>
            </a:pPr>
            <a:r>
              <a:rPr lang="en"/>
              <a:t>Lastly, if you want a fixed size for the </a:t>
            </a:r>
            <a:r>
              <a:rPr lang="en">
                <a:latin typeface="Courier New"/>
                <a:ea typeface="Courier New"/>
                <a:cs typeface="Courier New"/>
                <a:sym typeface="Courier New"/>
              </a:rPr>
              <a:t>View</a:t>
            </a:r>
            <a:r>
              <a:rPr lang="en"/>
              <a:t>, then set a specific dp (density-independent pixels) </a:t>
            </a:r>
            <a:r>
              <a:rPr lang="en">
                <a:solidFill>
                  <a:schemeClr val="dk1"/>
                </a:solidFill>
              </a:rPr>
              <a:t>value</a:t>
            </a:r>
            <a:r>
              <a:rPr lang="en"/>
              <a:t>. We will be revisiting the concept of dps in the next lesson when we learn more about layouts.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87ea636ca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87ea636ca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To show more than one view on screen, use a </a:t>
            </a:r>
            <a:r>
              <a:rPr lang="en">
                <a:latin typeface="Courier New"/>
                <a:ea typeface="Courier New"/>
                <a:cs typeface="Courier New"/>
                <a:sym typeface="Courier New"/>
              </a:rPr>
              <a:t>ViewGroup</a:t>
            </a:r>
            <a:r>
              <a:rPr lang="en"/>
              <a:t>. A </a:t>
            </a:r>
            <a:r>
              <a:rPr lang="en">
                <a:latin typeface="Courier New"/>
                <a:ea typeface="Courier New"/>
                <a:cs typeface="Courier New"/>
                <a:sym typeface="Courier New"/>
              </a:rPr>
              <a:t>ViewGroup</a:t>
            </a:r>
            <a:r>
              <a:rPr lang="en"/>
              <a:t> is a container for views, and controls how views are organized and laid out on screen. This slide shows examples of three different ViewGroups. </a:t>
            </a:r>
            <a:endParaRPr/>
          </a:p>
          <a:p>
            <a:pPr marL="457200" lvl="0" indent="-298450" algn="l" rtl="0">
              <a:spcBef>
                <a:spcPts val="0"/>
              </a:spcBef>
              <a:spcAft>
                <a:spcPts val="0"/>
              </a:spcAft>
              <a:buSzPts val="1100"/>
              <a:buChar char="●"/>
            </a:pPr>
            <a:r>
              <a:rPr lang="en"/>
              <a:t>Use a </a:t>
            </a:r>
            <a:r>
              <a:rPr lang="en">
                <a:latin typeface="Courier New"/>
                <a:ea typeface="Courier New"/>
                <a:cs typeface="Courier New"/>
                <a:sym typeface="Courier New"/>
              </a:rPr>
              <a:t>FrameLayout</a:t>
            </a:r>
            <a:r>
              <a:rPr lang="en"/>
              <a:t> if you have only one child </a:t>
            </a:r>
            <a:r>
              <a:rPr lang="en">
                <a:latin typeface="Courier New"/>
                <a:ea typeface="Courier New"/>
                <a:cs typeface="Courier New"/>
                <a:sym typeface="Courier New"/>
              </a:rPr>
              <a:t>View</a:t>
            </a:r>
            <a:r>
              <a:rPr lang="en"/>
              <a:t>. </a:t>
            </a:r>
            <a:endParaRPr/>
          </a:p>
          <a:p>
            <a:pPr marL="457200" lvl="0" indent="-298450" algn="l" rtl="0">
              <a:spcBef>
                <a:spcPts val="0"/>
              </a:spcBef>
              <a:spcAft>
                <a:spcPts val="0"/>
              </a:spcAft>
              <a:buSzPts val="1100"/>
              <a:buChar char="●"/>
            </a:pPr>
            <a:r>
              <a:rPr lang="en"/>
              <a:t>Use a </a:t>
            </a:r>
            <a:r>
              <a:rPr lang="en">
                <a:latin typeface="Courier New"/>
                <a:ea typeface="Courier New"/>
                <a:cs typeface="Courier New"/>
                <a:sym typeface="Courier New"/>
              </a:rPr>
              <a:t>LinearLayout</a:t>
            </a:r>
            <a:r>
              <a:rPr lang="en"/>
              <a:t> to display views in a row or column. </a:t>
            </a:r>
            <a:endParaRPr/>
          </a:p>
          <a:p>
            <a:pPr marL="457200" lvl="0" indent="-298450" algn="l" rtl="0">
              <a:spcBef>
                <a:spcPts val="0"/>
              </a:spcBef>
              <a:spcAft>
                <a:spcPts val="0"/>
              </a:spcAft>
              <a:buSzPts val="1100"/>
              <a:buChar char="●"/>
            </a:pPr>
            <a:r>
              <a:rPr lang="en"/>
              <a:t>Use a </a:t>
            </a:r>
            <a:r>
              <a:rPr lang="en">
                <a:latin typeface="Courier New"/>
                <a:ea typeface="Courier New"/>
                <a:cs typeface="Courier New"/>
                <a:sym typeface="Courier New"/>
              </a:rPr>
              <a:t>ConstraintLayout</a:t>
            </a:r>
            <a:r>
              <a:rPr lang="en"/>
              <a:t> for more complex layouts.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In general, choose the </a:t>
            </a:r>
            <a:r>
              <a:rPr lang="en">
                <a:latin typeface="Courier New"/>
                <a:ea typeface="Courier New"/>
                <a:cs typeface="Courier New"/>
                <a:sym typeface="Courier New"/>
              </a:rPr>
              <a:t>ViewGroup</a:t>
            </a:r>
            <a:r>
              <a:rPr lang="en"/>
              <a:t> that meets your needs without being overly complex. For example, if you can get the job done with a </a:t>
            </a:r>
            <a:r>
              <a:rPr lang="en">
                <a:latin typeface="Courier New"/>
                <a:ea typeface="Courier New"/>
                <a:cs typeface="Courier New"/>
                <a:sym typeface="Courier New"/>
              </a:rPr>
              <a:t>LinearLayout</a:t>
            </a:r>
            <a:r>
              <a:rPr lang="en"/>
              <a:t>, then there is no need to use a </a:t>
            </a:r>
            <a:r>
              <a:rPr lang="en">
                <a:latin typeface="Courier New"/>
                <a:ea typeface="Courier New"/>
                <a:cs typeface="Courier New"/>
                <a:sym typeface="Courier New"/>
              </a:rPr>
              <a:t>ConstraintLayout</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Let’s look at the XML for some of these </a:t>
            </a:r>
            <a:r>
              <a:rPr lang="en">
                <a:latin typeface="Courier New"/>
                <a:ea typeface="Courier New"/>
                <a:cs typeface="Courier New"/>
                <a:sym typeface="Courier New"/>
              </a:rPr>
              <a:t>ViewGroups</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87ea636c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87ea636c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the </a:t>
            </a:r>
            <a:r>
              <a:rPr lang="en">
                <a:latin typeface="Courier New"/>
                <a:ea typeface="Courier New"/>
                <a:cs typeface="Courier New"/>
                <a:sym typeface="Courier New"/>
              </a:rPr>
              <a:t>FrameLayout</a:t>
            </a:r>
            <a:r>
              <a:rPr lang="en"/>
              <a:t> holds a single </a:t>
            </a:r>
            <a:r>
              <a:rPr lang="en">
                <a:latin typeface="Courier New"/>
                <a:ea typeface="Courier New"/>
                <a:cs typeface="Courier New"/>
                <a:sym typeface="Courier New"/>
              </a:rPr>
              <a:t>TextView</a:t>
            </a:r>
            <a:r>
              <a:rPr lang="en"/>
              <a:t>. </a:t>
            </a:r>
            <a:r>
              <a:rPr lang="en">
                <a:solidFill>
                  <a:schemeClr val="dk1"/>
                </a:solidFill>
              </a:rPr>
              <a:t>Note that the closing tag of the </a:t>
            </a:r>
            <a:r>
              <a:rPr lang="en">
                <a:solidFill>
                  <a:schemeClr val="dk1"/>
                </a:solidFill>
                <a:latin typeface="Courier New"/>
                <a:ea typeface="Courier New"/>
                <a:cs typeface="Courier New"/>
                <a:sym typeface="Courier New"/>
              </a:rPr>
              <a:t>FrameLayout</a:t>
            </a:r>
            <a:r>
              <a:rPr lang="en">
                <a:solidFill>
                  <a:schemeClr val="dk1"/>
                </a:solidFill>
              </a:rPr>
              <a:t> comes after the child </a:t>
            </a:r>
            <a:r>
              <a:rPr lang="en">
                <a:solidFill>
                  <a:schemeClr val="dk1"/>
                </a:solidFill>
                <a:latin typeface="Courier New"/>
                <a:ea typeface="Courier New"/>
                <a:cs typeface="Courier New"/>
                <a:sym typeface="Courier New"/>
              </a:rPr>
              <a:t>TextView</a:t>
            </a:r>
            <a:r>
              <a:rPr lang="en">
                <a:solidFill>
                  <a:schemeClr val="dk1"/>
                </a:solidFill>
              </a:rPr>
              <a:t>.</a:t>
            </a:r>
            <a:endParaRPr/>
          </a:p>
          <a:p>
            <a:pPr marL="0" lvl="0" indent="0" algn="l" rtl="0">
              <a:spcBef>
                <a:spcPts val="0"/>
              </a:spcBef>
              <a:spcAft>
                <a:spcPts val="0"/>
              </a:spcAft>
              <a:buNone/>
            </a:pPr>
            <a:endParaRPr/>
          </a:p>
          <a:p>
            <a:pPr marL="0" lvl="0" indent="0" algn="l" rtl="0">
              <a:spcBef>
                <a:spcPts val="0"/>
              </a:spcBef>
              <a:spcAft>
                <a:spcPts val="0"/>
              </a:spcAft>
              <a:buNone/>
            </a:pPr>
            <a:r>
              <a:rPr lang="en"/>
              <a:t>You can think of </a:t>
            </a:r>
            <a:r>
              <a:rPr lang="en">
                <a:latin typeface="Courier New"/>
                <a:ea typeface="Courier New"/>
                <a:cs typeface="Courier New"/>
                <a:sym typeface="Courier New"/>
              </a:rPr>
              <a:t>FrameLayout</a:t>
            </a:r>
            <a:r>
              <a:rPr lang="en"/>
              <a:t> as a picture frame. It’s only meant to show one thing, so use it to hold a single child </a:t>
            </a:r>
            <a:r>
              <a:rPr lang="en">
                <a:latin typeface="Courier New"/>
                <a:ea typeface="Courier New"/>
                <a:cs typeface="Courier New"/>
                <a:sym typeface="Courier New"/>
              </a:rPr>
              <a:t>View</a:t>
            </a:r>
            <a:r>
              <a:rPr lang="en"/>
              <a:t>. If you add more than one child within it, the views would overlap, which may be the desired behavior in some cases.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7ea636ca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7ea636ca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XML example for the </a:t>
            </a:r>
            <a:r>
              <a:rPr lang="en">
                <a:latin typeface="Courier New"/>
                <a:ea typeface="Courier New"/>
                <a:cs typeface="Courier New"/>
                <a:sym typeface="Courier New"/>
              </a:rPr>
              <a:t>LinearLayout</a:t>
            </a:r>
            <a:r>
              <a:rPr lang="en"/>
              <a:t> </a:t>
            </a:r>
            <a:r>
              <a:rPr lang="en">
                <a:latin typeface="Courier New"/>
                <a:ea typeface="Courier New"/>
                <a:cs typeface="Courier New"/>
                <a:sym typeface="Courier New"/>
              </a:rPr>
              <a:t>ViewGroup</a:t>
            </a:r>
            <a:r>
              <a:rPr lang="en"/>
              <a:t>. </a:t>
            </a:r>
            <a:r>
              <a:rPr lang="en">
                <a:latin typeface="Courier New"/>
                <a:ea typeface="Courier New"/>
                <a:cs typeface="Courier New"/>
                <a:sym typeface="Courier New"/>
              </a:rPr>
              <a:t>LinearLayout</a:t>
            </a:r>
            <a:r>
              <a:rPr lang="en"/>
              <a:t> is the parent for the three child views (two </a:t>
            </a:r>
            <a:r>
              <a:rPr lang="en">
                <a:latin typeface="Courier New"/>
                <a:ea typeface="Courier New"/>
                <a:cs typeface="Courier New"/>
                <a:sym typeface="Courier New"/>
              </a:rPr>
              <a:t>TextViews</a:t>
            </a:r>
            <a:r>
              <a:rPr lang="en"/>
              <a:t> and a </a:t>
            </a:r>
            <a:r>
              <a:rPr lang="en">
                <a:latin typeface="Courier New"/>
                <a:ea typeface="Courier New"/>
                <a:cs typeface="Courier New"/>
                <a:sym typeface="Courier New"/>
              </a:rPr>
              <a:t>Button</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A </a:t>
            </a:r>
            <a:r>
              <a:rPr lang="en">
                <a:latin typeface="Courier New"/>
                <a:ea typeface="Courier New"/>
                <a:cs typeface="Courier New"/>
                <a:sym typeface="Courier New"/>
              </a:rPr>
              <a:t>LinearLayout</a:t>
            </a:r>
            <a:r>
              <a:rPr lang="en"/>
              <a:t> lays out child views in a row or column. The layout direction is determined by the orientation attribute on the </a:t>
            </a:r>
            <a:r>
              <a:rPr lang="en">
                <a:latin typeface="Courier New"/>
                <a:ea typeface="Courier New"/>
                <a:cs typeface="Courier New"/>
                <a:sym typeface="Courier New"/>
              </a:rPr>
              <a:t>LinearLayout</a:t>
            </a:r>
            <a:r>
              <a:rPr lang="en"/>
              <a:t>. In this case, the </a:t>
            </a:r>
            <a:r>
              <a:rPr lang="en">
                <a:latin typeface="Courier New"/>
                <a:ea typeface="Courier New"/>
                <a:cs typeface="Courier New"/>
                <a:sym typeface="Courier New"/>
              </a:rPr>
              <a:t>LinearLayout</a:t>
            </a:r>
            <a:r>
              <a:rPr lang="en"/>
              <a:t> has a “vertical”  orientation, so the layout will look like this diagram. Change the orientation to “horizontal” to have the views grouped in a horizontal row.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87ea636ca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87ea636ca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talked about how views can have parent - child relationships if they’re placed within a </a:t>
            </a:r>
            <a:r>
              <a:rPr lang="en">
                <a:latin typeface="Courier New"/>
                <a:ea typeface="Courier New"/>
                <a:cs typeface="Courier New"/>
                <a:sym typeface="Courier New"/>
              </a:rPr>
              <a:t>ViewGroup</a:t>
            </a:r>
            <a:r>
              <a:rPr lang="en"/>
              <a:t>. </a:t>
            </a:r>
            <a:r>
              <a:rPr lang="en">
                <a:latin typeface="Courier New"/>
                <a:ea typeface="Courier New"/>
                <a:cs typeface="Courier New"/>
                <a:sym typeface="Courier New"/>
              </a:rPr>
              <a:t>ViewGroups</a:t>
            </a:r>
            <a:r>
              <a:rPr lang="en"/>
              <a:t> can also contain other </a:t>
            </a:r>
            <a:r>
              <a:rPr lang="en">
                <a:latin typeface="Courier New"/>
                <a:ea typeface="Courier New"/>
                <a:cs typeface="Courier New"/>
                <a:sym typeface="Courier New"/>
              </a:rPr>
              <a:t>ViewGroups</a:t>
            </a:r>
            <a:r>
              <a:rPr lang="en"/>
              <a:t>. This creates a hierarchy of views that represent the layout of what’s displayed on the screen (on the right).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87ea636ca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87ea636ca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to defining your own layouts, you can also add your own images, audio files, strings, app icon, and other resources to the app. Android provides a robust system to access them from anywhere in your app.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87ea636ca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87ea636ca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a:t>
            </a:r>
            <a:r>
              <a:rPr lang="en">
                <a:latin typeface="Courier New"/>
                <a:ea typeface="Courier New"/>
                <a:cs typeface="Courier New"/>
                <a:sym typeface="Courier New"/>
              </a:rPr>
              <a:t>drawable</a:t>
            </a:r>
            <a:r>
              <a:rPr lang="en"/>
              <a:t> directory stores all files related to drawing images and related assets.</a:t>
            </a:r>
            <a:endParaRPr/>
          </a:p>
          <a:p>
            <a:pPr marL="457200" lvl="0" indent="-298450" algn="l" rtl="0">
              <a:spcBef>
                <a:spcPts val="0"/>
              </a:spcBef>
              <a:spcAft>
                <a:spcPts val="0"/>
              </a:spcAft>
              <a:buSzPts val="1100"/>
              <a:buChar char="●"/>
            </a:pPr>
            <a:r>
              <a:rPr lang="en"/>
              <a:t>The </a:t>
            </a:r>
            <a:r>
              <a:rPr lang="en">
                <a:latin typeface="Courier New"/>
                <a:ea typeface="Courier New"/>
                <a:cs typeface="Courier New"/>
                <a:sym typeface="Courier New"/>
              </a:rPr>
              <a:t>layout</a:t>
            </a:r>
            <a:r>
              <a:rPr lang="en"/>
              <a:t> directory contains all the layout XML files for your application. There may be more than one if your app needs to handle different orientations or densities.</a:t>
            </a:r>
            <a:endParaRPr/>
          </a:p>
          <a:p>
            <a:pPr marL="457200" lvl="0" indent="-298450" algn="l" rtl="0">
              <a:spcBef>
                <a:spcPts val="0"/>
              </a:spcBef>
              <a:spcAft>
                <a:spcPts val="0"/>
              </a:spcAft>
              <a:buSzPts val="1100"/>
              <a:buChar char="●"/>
            </a:pPr>
            <a:r>
              <a:rPr lang="en"/>
              <a:t>The</a:t>
            </a:r>
            <a:r>
              <a:rPr lang="en" b="1"/>
              <a:t> </a:t>
            </a:r>
            <a:r>
              <a:rPr lang="en">
                <a:latin typeface="Courier New"/>
                <a:ea typeface="Courier New"/>
                <a:cs typeface="Courier New"/>
                <a:sym typeface="Courier New"/>
              </a:rPr>
              <a:t>mipmap</a:t>
            </a:r>
            <a:r>
              <a:rPr lang="en"/>
              <a:t> </a:t>
            </a:r>
            <a:r>
              <a:rPr lang="en">
                <a:solidFill>
                  <a:schemeClr val="dk1"/>
                </a:solidFill>
              </a:rPr>
              <a:t>directory </a:t>
            </a:r>
            <a:r>
              <a:rPr lang="en"/>
              <a:t>contains files for your app icon (known as your launcher icon) at different screen densities.</a:t>
            </a:r>
            <a:endParaRPr/>
          </a:p>
          <a:p>
            <a:pPr marL="457200" lvl="0" indent="-298450" algn="l" rtl="0">
              <a:spcBef>
                <a:spcPts val="0"/>
              </a:spcBef>
              <a:spcAft>
                <a:spcPts val="0"/>
              </a:spcAft>
              <a:buSzPts val="1100"/>
              <a:buChar char="●"/>
            </a:pPr>
            <a:r>
              <a:rPr lang="en"/>
              <a:t>The </a:t>
            </a:r>
            <a:r>
              <a:rPr lang="en">
                <a:latin typeface="Courier New"/>
                <a:ea typeface="Courier New"/>
                <a:cs typeface="Courier New"/>
                <a:sym typeface="Courier New"/>
              </a:rPr>
              <a:t>values</a:t>
            </a:r>
            <a:r>
              <a:rPr lang="en"/>
              <a:t> directory contains files related to simple collections of strings, colors, integers, and styles. If you are localizing your app, you might have more than one values directory.</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more subdirectories that may appear in the resources directory, but these are the ones that will be present in almost every Android project.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87ea636ca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87ea636ca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87ea636ca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87ea636ca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Android Studio - the official integrated development environment (IDE) for Android development. It’s built on IntelliJ IDEA and it has lots of features to make it faster and easier to develop Android apps.</a:t>
            </a:r>
            <a:endParaRPr/>
          </a:p>
          <a:p>
            <a:pPr marL="0" lvl="0" indent="0" algn="l" rtl="0">
              <a:spcBef>
                <a:spcPts val="0"/>
              </a:spcBef>
              <a:spcAft>
                <a:spcPts val="0"/>
              </a:spcAft>
              <a:buNone/>
            </a:pPr>
            <a:r>
              <a:rPr lang="en"/>
              <a:t>I</a:t>
            </a:r>
            <a:r>
              <a:rPr lang="en">
                <a:solidFill>
                  <a:schemeClr val="dk1"/>
                </a:solidFill>
              </a:rPr>
              <a:t>nstallation instructions </a:t>
            </a:r>
            <a:r>
              <a:rPr lang="en"/>
              <a:t>and a </a:t>
            </a:r>
            <a:r>
              <a:rPr lang="en">
                <a:solidFill>
                  <a:schemeClr val="dk1"/>
                </a:solidFill>
              </a:rPr>
              <a:t>formal walkthrough </a:t>
            </a:r>
            <a:r>
              <a:rPr lang="en"/>
              <a:t>will be in the labs. This lecture will focus more on high-level concepts.</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chemeClr val="hlink"/>
                </a:solidFill>
                <a:hlinkClick r:id="rId3"/>
              </a:rPr>
              <a:t>Download Android Studio and SDK tools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87ea636ca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b87ea636ca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assign IDs to the views in your layout, you can access them using </a:t>
            </a:r>
            <a:r>
              <a:rPr lang="en">
                <a:latin typeface="Courier New"/>
                <a:ea typeface="Courier New"/>
                <a:cs typeface="Courier New"/>
                <a:sym typeface="Courier New"/>
              </a:rPr>
              <a:t>R.id.&lt;resource_name&gt;</a:t>
            </a:r>
            <a:r>
              <a:rPr lang="en"/>
              <a:t>. For example, this TextView has the resource ID name “</a:t>
            </a:r>
            <a:r>
              <a:rPr lang="en">
                <a:latin typeface="Consolas"/>
                <a:ea typeface="Consolas"/>
                <a:cs typeface="Consolas"/>
                <a:sym typeface="Consolas"/>
              </a:rPr>
              <a:t>helloTextView</a:t>
            </a:r>
            <a:r>
              <a:rPr lang="en"/>
              <a:t>” and you can refer to it in your app using </a:t>
            </a:r>
            <a:r>
              <a:rPr lang="en">
                <a:latin typeface="Courier New"/>
                <a:ea typeface="Courier New"/>
                <a:cs typeface="Courier New"/>
                <a:sym typeface="Courier New"/>
              </a:rPr>
              <a:t>R.id.helloTextView</a:t>
            </a:r>
            <a:r>
              <a:rPr lang="en"/>
              <a:t>. Be sure to use </a:t>
            </a:r>
            <a:r>
              <a:rPr lang="en" b="1"/>
              <a:t>unique resource names</a:t>
            </a:r>
            <a:r>
              <a:rPr lang="en"/>
              <a:t> so it is clear which element you want to refer to.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87ea636ca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87ea636ca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87ea636ca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b87ea636ca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Examples of activities: </a:t>
            </a:r>
            <a:endParaRPr/>
          </a:p>
          <a:p>
            <a:pPr marL="457200" lvl="0" indent="-298450" algn="l" rtl="0">
              <a:spcBef>
                <a:spcPts val="0"/>
              </a:spcBef>
              <a:spcAft>
                <a:spcPts val="0"/>
              </a:spcAft>
              <a:buSzPts val="1100"/>
              <a:buChar char="●"/>
            </a:pPr>
            <a:r>
              <a:rPr lang="en"/>
              <a:t>Displaying a list of emails</a:t>
            </a:r>
            <a:endParaRPr/>
          </a:p>
          <a:p>
            <a:pPr marL="457200" lvl="0" indent="-298450" algn="l" rtl="0">
              <a:spcBef>
                <a:spcPts val="0"/>
              </a:spcBef>
              <a:spcAft>
                <a:spcPts val="0"/>
              </a:spcAft>
              <a:buSzPts val="1100"/>
              <a:buChar char="●"/>
            </a:pPr>
            <a:r>
              <a:rPr lang="en"/>
              <a:t>Displaying details of one specific item</a:t>
            </a:r>
            <a:endParaRPr/>
          </a:p>
          <a:p>
            <a:pPr marL="457200" lvl="0" indent="-298450" algn="l" rtl="0">
              <a:spcBef>
                <a:spcPts val="0"/>
              </a:spcBef>
              <a:spcAft>
                <a:spcPts val="0"/>
              </a:spcAft>
              <a:buSzPts val="1100"/>
              <a:buChar char="●"/>
            </a:pPr>
            <a:r>
              <a:rPr lang="en"/>
              <a:t>Taking a photo using the camera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87ea636ca_0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87ea636ca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Let’s look at the code in </a:t>
            </a:r>
            <a:r>
              <a:rPr lang="en">
                <a:latin typeface="Courier New"/>
                <a:ea typeface="Courier New"/>
                <a:cs typeface="Courier New"/>
                <a:sym typeface="Courier New"/>
              </a:rPr>
              <a:t>MainActivity.kt</a:t>
            </a:r>
            <a:r>
              <a:rPr lang="en"/>
              <a:t>. This was automatically generated because we selected the Empty Activity template in the new project wizard. Notice that it says “class” MainActivity.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It extends from the AppCompatActivity class, where we inherit behavior from the Android framework about how an Activity works. AppCompat for app compatibility ensures that newer features are available to legacy versions of Android.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Within the class, we have one function that is overriding the </a:t>
            </a:r>
            <a:r>
              <a:rPr lang="en">
                <a:latin typeface="Courier New"/>
                <a:ea typeface="Courier New"/>
                <a:cs typeface="Courier New"/>
                <a:sym typeface="Courier New"/>
              </a:rPr>
              <a:t>onCreate</a:t>
            </a:r>
            <a:r>
              <a:rPr lang="en"/>
              <a:t> function that was defined in the superclass.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87ea636ca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87ea636ca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Instead of launching a program through the </a:t>
            </a:r>
            <a:r>
              <a:rPr lang="en">
                <a:latin typeface="Courier New"/>
                <a:ea typeface="Courier New"/>
                <a:cs typeface="Courier New"/>
                <a:sym typeface="Courier New"/>
              </a:rPr>
              <a:t>main()</a:t>
            </a:r>
            <a:r>
              <a:rPr lang="en"/>
              <a:t> function, as shown in earlier lessons, Android starts your app through an Activity instance.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Once the user taps your app icon on the device, Android opens your app by launching the main Activity of your app. Specifically, the </a:t>
            </a:r>
            <a:r>
              <a:rPr lang="en">
                <a:latin typeface="Courier New"/>
                <a:ea typeface="Courier New"/>
                <a:cs typeface="Courier New"/>
                <a:sym typeface="Courier New"/>
              </a:rPr>
              <a:t>onCreate()</a:t>
            </a:r>
            <a:r>
              <a:rPr lang="en"/>
              <a:t> method is called when your Activity is created. The </a:t>
            </a:r>
            <a:r>
              <a:rPr lang="en">
                <a:latin typeface="Courier New"/>
                <a:ea typeface="Courier New"/>
                <a:cs typeface="Courier New"/>
                <a:sym typeface="Courier New"/>
              </a:rPr>
              <a:t>onCreate()</a:t>
            </a:r>
            <a:r>
              <a:rPr lang="en"/>
              <a:t> method is just one of the Activity callback methods that is invoked from the system at certain stages of the Activity lifecycle. We’ll talk more about the lifecycle in a future lesson. For now, know that your Activity continues to run until the user or system takes action to shut it down. </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rgbClr val="1155CC"/>
                </a:solidFill>
                <a:hlinkClick r:id="rId3">
                  <a:extLst>
                    <a:ext uri="{A12FA001-AC4F-418D-AE19-62706E023703}">
                      <ahyp:hlinkClr xmlns:ahyp="http://schemas.microsoft.com/office/drawing/2018/hyperlinkcolor" val="tx"/>
                    </a:ext>
                  </a:extLst>
                </a:hlinkClick>
              </a:rPr>
              <a:t>Introduction to Activities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87ea636ca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87ea636ca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the </a:t>
            </a:r>
            <a:r>
              <a:rPr lang="en">
                <a:latin typeface="Courier New"/>
                <a:ea typeface="Courier New"/>
                <a:cs typeface="Courier New"/>
                <a:sym typeface="Courier New"/>
              </a:rPr>
              <a:t>onCreate()</a:t>
            </a:r>
            <a:r>
              <a:rPr lang="en"/>
              <a:t> method looks like in the </a:t>
            </a:r>
            <a:r>
              <a:rPr lang="en">
                <a:latin typeface="Courier New"/>
                <a:ea typeface="Courier New"/>
                <a:cs typeface="Courier New"/>
                <a:sym typeface="Courier New"/>
              </a:rPr>
              <a:t>MainActivity.kt</a:t>
            </a:r>
            <a:r>
              <a:rPr lang="en"/>
              <a:t> file of our sample app. In this callback method, we call into the superclass </a:t>
            </a:r>
            <a:r>
              <a:rPr lang="en">
                <a:latin typeface="Courier New"/>
                <a:ea typeface="Courier New"/>
                <a:cs typeface="Courier New"/>
                <a:sym typeface="Courier New"/>
              </a:rPr>
              <a:t>onCreate()</a:t>
            </a:r>
            <a:r>
              <a:rPr lang="en">
                <a:latin typeface="Roboto"/>
                <a:ea typeface="Roboto"/>
                <a:cs typeface="Roboto"/>
                <a:sym typeface="Roboto"/>
              </a:rPr>
              <a:t> </a:t>
            </a:r>
            <a:r>
              <a:rPr lang="en"/>
              <a:t>method to set up the Activity. The Android framework handles a lot of this complexity for us. Then we call </a:t>
            </a:r>
            <a:r>
              <a:rPr lang="en">
                <a:latin typeface="Courier New"/>
                <a:ea typeface="Courier New"/>
                <a:cs typeface="Courier New"/>
                <a:sym typeface="Courier New"/>
              </a:rPr>
              <a:t>setContentView()</a:t>
            </a:r>
            <a:r>
              <a:rPr lang="en"/>
              <a:t> so that the layout defined in the </a:t>
            </a:r>
            <a:r>
              <a:rPr lang="en">
                <a:latin typeface="Courier New"/>
                <a:ea typeface="Courier New"/>
                <a:cs typeface="Courier New"/>
                <a:sym typeface="Courier New"/>
              </a:rPr>
              <a:t>activity_main.xml</a:t>
            </a:r>
            <a:r>
              <a:rPr lang="en"/>
              <a:t> file is displayed in the Activity. Let’s look at what happens when we call </a:t>
            </a:r>
            <a:r>
              <a:rPr lang="en">
                <a:latin typeface="Courier New"/>
                <a:ea typeface="Courier New"/>
                <a:cs typeface="Courier New"/>
                <a:sym typeface="Courier New"/>
              </a:rPr>
              <a:t>setContentView</a:t>
            </a:r>
            <a:r>
              <a:rPr lang="en"/>
              <a:t> with a layout resource ID.</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chemeClr val="hlink"/>
                </a:solidFill>
                <a:hlinkClick r:id="rId3"/>
              </a:rPr>
              <a:t>onCreate()</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87ea636ca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87ea636ca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layout XML file is parsed by a </a:t>
            </a:r>
            <a:r>
              <a:rPr lang="en">
                <a:latin typeface="Courier New"/>
                <a:ea typeface="Courier New"/>
                <a:cs typeface="Courier New"/>
                <a:sym typeface="Courier New"/>
              </a:rPr>
              <a:t>LayoutInflater</a:t>
            </a:r>
            <a:r>
              <a:rPr lang="en"/>
              <a:t> and a hierarchy of </a:t>
            </a:r>
            <a:r>
              <a:rPr lang="en">
                <a:latin typeface="Courier New"/>
                <a:ea typeface="Courier New"/>
                <a:cs typeface="Courier New"/>
                <a:sym typeface="Courier New"/>
              </a:rPr>
              <a:t>View</a:t>
            </a:r>
            <a:r>
              <a:rPr lang="en"/>
              <a:t> objects is created to be displayed in the Activity. This process is called </a:t>
            </a:r>
            <a:r>
              <a:rPr lang="en" b="1"/>
              <a:t>layout inflation</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marR="360045" lvl="0" indent="-298450" algn="l" rtl="0">
              <a:spcBef>
                <a:spcPts val="0"/>
              </a:spcBef>
              <a:spcAft>
                <a:spcPts val="1415"/>
              </a:spcAft>
              <a:buSzPts val="1100"/>
              <a:buChar char="●"/>
            </a:pPr>
            <a:r>
              <a:rPr lang="en" u="sng">
                <a:solidFill>
                  <a:schemeClr val="hlink"/>
                </a:solidFill>
                <a:hlinkClick r:id="rId3"/>
              </a:rPr>
              <a:t>setContentView</a:t>
            </a:r>
            <a:r>
              <a:rPr lang="en" sz="1200">
                <a:solidFill>
                  <a:schemeClr val="dk1"/>
                </a:solidFill>
                <a:latin typeface="Times New Roman"/>
                <a:ea typeface="Times New Roman"/>
                <a:cs typeface="Times New Roman"/>
                <a:sym typeface="Times New Roman"/>
              </a:rPr>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87ea636c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87ea636c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So far, we’ve talked about what goes into displaying a layout in your app. But eventually you'll want an app that can respond to user input, and provide different behavior accordingly.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87ea636ca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b87ea636ca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define how your app will behave in the Activity file of your app. For example, you can modify the MainActivity so that the "Hello World" is displayed when the button is tapped.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b87ea636ca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b87ea636ca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Within the MainActivity, you can also dynamically modify the views in your layout. For example, you can get a reference to the TextView object instance in your View hierarchy using the </a:t>
            </a:r>
            <a:r>
              <a:rPr lang="en">
                <a:latin typeface="Courier New"/>
                <a:ea typeface="Courier New"/>
                <a:cs typeface="Courier New"/>
                <a:sym typeface="Courier New"/>
              </a:rPr>
              <a:t>findViewById()</a:t>
            </a:r>
            <a:r>
              <a:rPr lang="en"/>
              <a:t> method, and passing in the resource ID for that TextView. Then you can change properties or call methods on the TextView. For example, setting </a:t>
            </a:r>
            <a:r>
              <a:rPr lang="en">
                <a:latin typeface="Courier New"/>
                <a:ea typeface="Courier New"/>
                <a:cs typeface="Courier New"/>
                <a:sym typeface="Courier New"/>
              </a:rPr>
              <a:t>resultTextView.text</a:t>
            </a:r>
            <a:r>
              <a:rPr lang="en"/>
              <a:t> equal to the “</a:t>
            </a:r>
            <a:r>
              <a:rPr lang="en">
                <a:latin typeface="Courier New"/>
                <a:ea typeface="Courier New"/>
                <a:cs typeface="Courier New"/>
                <a:sym typeface="Courier New"/>
              </a:rPr>
              <a:t>Goodbye!</a:t>
            </a:r>
            <a:r>
              <a:rPr lang="en"/>
              <a:t>” string changes what gets displayed in the TextView.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b87ea636ca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b87ea636ca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87ea636ca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87ea636c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set up listeners for certain things to happen based on user input. The base </a:t>
            </a:r>
            <a:r>
              <a:rPr lang="en">
                <a:latin typeface="Courier New"/>
                <a:ea typeface="Courier New"/>
                <a:cs typeface="Courier New"/>
                <a:sym typeface="Courier New"/>
              </a:rPr>
              <a:t>View</a:t>
            </a:r>
            <a:r>
              <a:rPr lang="en"/>
              <a:t> class has a set of events that you can register callbacks to respond to. </a:t>
            </a:r>
            <a:r>
              <a:rPr lang="en">
                <a:latin typeface="Courier New"/>
                <a:ea typeface="Courier New"/>
                <a:cs typeface="Courier New"/>
                <a:sym typeface="Courier New"/>
              </a:rPr>
              <a:t>View.OnClickListener</a:t>
            </a:r>
            <a:r>
              <a:rPr lang="en"/>
              <a:t> is the one you’ll interact with the most.</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marR="360045" lvl="0" indent="-298450" algn="l" rtl="0">
              <a:spcBef>
                <a:spcPts val="0"/>
              </a:spcBef>
              <a:spcAft>
                <a:spcPts val="0"/>
              </a:spcAft>
              <a:buSzPts val="1100"/>
              <a:buFont typeface="Roboto"/>
              <a:buChar char="●"/>
            </a:pPr>
            <a:r>
              <a:rPr lang="en" u="sng">
                <a:solidFill>
                  <a:srgbClr val="1155CC"/>
                </a:solidFill>
                <a:latin typeface="Roboto"/>
                <a:ea typeface="Roboto"/>
                <a:cs typeface="Roboto"/>
                <a:sym typeface="Roboto"/>
                <a:hlinkClick r:id="rId3">
                  <a:extLst>
                    <a:ext uri="{A12FA001-AC4F-418D-AE19-62706E023703}">
                      <ahyp:hlinkClr xmlns:ahyp="http://schemas.microsoft.com/office/drawing/2018/hyperlinkcolor" val="tx"/>
                    </a:ext>
                  </a:extLst>
                </a:hlinkClick>
              </a:rPr>
              <a:t>View.OnClickListener</a:t>
            </a:r>
            <a:r>
              <a:rPr lang="en">
                <a:solidFill>
                  <a:schemeClr val="dk1"/>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87ea636ca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87ea636ca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60045" lvl="0" indent="0" algn="l" rtl="0">
              <a:spcBef>
                <a:spcPts val="0"/>
              </a:spcBef>
              <a:spcAft>
                <a:spcPts val="0"/>
              </a:spcAft>
              <a:buClr>
                <a:schemeClr val="dk1"/>
              </a:buClr>
              <a:buSzPts val="1100"/>
              <a:buFont typeface="Arial"/>
              <a:buNone/>
            </a:pPr>
            <a:r>
              <a:rPr lang="en">
                <a:solidFill>
                  <a:schemeClr val="dk1"/>
                </a:solidFill>
              </a:rPr>
              <a:t>Let’s look at the code for how to set an </a:t>
            </a:r>
            <a:r>
              <a:rPr lang="en">
                <a:solidFill>
                  <a:schemeClr val="dk1"/>
                </a:solidFill>
                <a:latin typeface="Courier New"/>
                <a:ea typeface="Courier New"/>
                <a:cs typeface="Courier New"/>
                <a:sym typeface="Courier New"/>
              </a:rPr>
              <a:t>OnClickListener</a:t>
            </a:r>
            <a:r>
              <a:rPr lang="en">
                <a:solidFill>
                  <a:schemeClr val="dk1"/>
                </a:solidFill>
              </a:rPr>
              <a:t> on a View.</a:t>
            </a:r>
            <a:endParaRPr>
              <a:solidFill>
                <a:schemeClr val="dk1"/>
              </a:solidFill>
            </a:endParaRPr>
          </a:p>
          <a:p>
            <a:pPr marL="0" marR="360045" lvl="0" indent="0" algn="l" rtl="0">
              <a:spcBef>
                <a:spcPts val="1415"/>
              </a:spcBef>
              <a:spcAft>
                <a:spcPts val="0"/>
              </a:spcAft>
              <a:buClr>
                <a:schemeClr val="dk1"/>
              </a:buClr>
              <a:buSzPts val="1100"/>
              <a:buFont typeface="Arial"/>
              <a:buNone/>
            </a:pPr>
            <a:r>
              <a:rPr lang="en">
                <a:solidFill>
                  <a:schemeClr val="dk1"/>
                </a:solidFill>
              </a:rPr>
              <a:t>First we need to create the </a:t>
            </a:r>
            <a:r>
              <a:rPr lang="en">
                <a:solidFill>
                  <a:schemeClr val="dk1"/>
                </a:solidFill>
                <a:latin typeface="Courier New"/>
                <a:ea typeface="Courier New"/>
                <a:cs typeface="Courier New"/>
                <a:sym typeface="Courier New"/>
              </a:rPr>
              <a:t>OnClickListener</a:t>
            </a:r>
            <a:r>
              <a:rPr lang="en">
                <a:solidFill>
                  <a:schemeClr val="dk1"/>
                </a:solidFill>
              </a:rPr>
              <a:t>. In this case, we have the </a:t>
            </a:r>
            <a:r>
              <a:rPr lang="en">
                <a:solidFill>
                  <a:schemeClr val="dk1"/>
                </a:solidFill>
                <a:latin typeface="Courier New"/>
                <a:ea typeface="Courier New"/>
                <a:cs typeface="Courier New"/>
                <a:sym typeface="Courier New"/>
              </a:rPr>
              <a:t>MainActivity</a:t>
            </a:r>
            <a:r>
              <a:rPr lang="en">
                <a:solidFill>
                  <a:schemeClr val="dk1"/>
                </a:solidFill>
              </a:rPr>
              <a:t> implement the </a:t>
            </a:r>
            <a:r>
              <a:rPr lang="en">
                <a:solidFill>
                  <a:schemeClr val="dk1"/>
                </a:solidFill>
                <a:latin typeface="Courier New"/>
                <a:ea typeface="Courier New"/>
                <a:cs typeface="Courier New"/>
                <a:sym typeface="Courier New"/>
              </a:rPr>
              <a:t>OnClickListener</a:t>
            </a:r>
            <a:r>
              <a:rPr lang="en">
                <a:solidFill>
                  <a:schemeClr val="dk1"/>
                </a:solidFill>
              </a:rPr>
              <a:t> interface, and override the </a:t>
            </a:r>
            <a:r>
              <a:rPr lang="en">
                <a:solidFill>
                  <a:schemeClr val="dk1"/>
                </a:solidFill>
                <a:latin typeface="Courier New"/>
                <a:ea typeface="Courier New"/>
                <a:cs typeface="Courier New"/>
                <a:sym typeface="Courier New"/>
              </a:rPr>
              <a:t>onClick()</a:t>
            </a:r>
            <a:r>
              <a:rPr lang="en">
                <a:solidFill>
                  <a:schemeClr val="dk1"/>
                </a:solidFill>
              </a:rPr>
              <a:t> method. </a:t>
            </a:r>
            <a:endParaRPr>
              <a:solidFill>
                <a:schemeClr val="dk1"/>
              </a:solidFill>
            </a:endParaRPr>
          </a:p>
          <a:p>
            <a:pPr marL="0" marR="360045" lvl="0" indent="0" algn="l" rtl="0">
              <a:spcBef>
                <a:spcPts val="1415"/>
              </a:spcBef>
              <a:spcAft>
                <a:spcPts val="0"/>
              </a:spcAft>
              <a:buClr>
                <a:schemeClr val="dk1"/>
              </a:buClr>
              <a:buSzPts val="1100"/>
              <a:buFont typeface="Arial"/>
              <a:buNone/>
            </a:pPr>
            <a:r>
              <a:rPr lang="en">
                <a:solidFill>
                  <a:schemeClr val="dk1"/>
                </a:solidFill>
              </a:rPr>
              <a:t>Then we set the click listener (</a:t>
            </a:r>
            <a:r>
              <a:rPr lang="en">
                <a:solidFill>
                  <a:schemeClr val="dk1"/>
                </a:solidFill>
                <a:latin typeface="Courier New"/>
                <a:ea typeface="Courier New"/>
                <a:cs typeface="Courier New"/>
                <a:sym typeface="Courier New"/>
              </a:rPr>
              <a:t>this</a:t>
            </a:r>
            <a:r>
              <a:rPr lang="en">
                <a:solidFill>
                  <a:schemeClr val="dk1"/>
                </a:solidFill>
              </a:rPr>
              <a:t>) on the </a:t>
            </a:r>
            <a:r>
              <a:rPr lang="en">
                <a:solidFill>
                  <a:schemeClr val="dk1"/>
                </a:solidFill>
                <a:latin typeface="Courier New"/>
                <a:ea typeface="Courier New"/>
                <a:cs typeface="Courier New"/>
                <a:sym typeface="Courier New"/>
              </a:rPr>
              <a:t>Button</a:t>
            </a:r>
            <a:r>
              <a:rPr lang="en">
                <a:solidFill>
                  <a:schemeClr val="dk1"/>
                </a:solidFill>
              </a:rPr>
              <a:t> when the Activity is created.</a:t>
            </a:r>
            <a:endParaRPr>
              <a:solidFill>
                <a:schemeClr val="dk1"/>
              </a:solidFill>
            </a:endParaRPr>
          </a:p>
          <a:p>
            <a:pPr marL="0" marR="360045" lvl="0" indent="0" algn="l" rtl="0">
              <a:spcBef>
                <a:spcPts val="1415"/>
              </a:spcBef>
              <a:spcAft>
                <a:spcPts val="0"/>
              </a:spcAft>
              <a:buNone/>
            </a:pPr>
            <a:r>
              <a:rPr lang="en">
                <a:solidFill>
                  <a:schemeClr val="dk1"/>
                </a:solidFill>
              </a:rPr>
              <a:t>Note that the </a:t>
            </a:r>
            <a:r>
              <a:rPr lang="en">
                <a:solidFill>
                  <a:schemeClr val="dk1"/>
                </a:solidFill>
                <a:latin typeface="Courier New"/>
                <a:ea typeface="Courier New"/>
                <a:cs typeface="Courier New"/>
                <a:sym typeface="Courier New"/>
              </a:rPr>
              <a:t>onClick()</a:t>
            </a:r>
            <a:r>
              <a:rPr lang="en">
                <a:solidFill>
                  <a:schemeClr val="dk1"/>
                </a:solidFill>
              </a:rPr>
              <a:t> method takes the View as a parameter allowing you to use the same </a:t>
            </a:r>
            <a:r>
              <a:rPr lang="en">
                <a:solidFill>
                  <a:schemeClr val="dk1"/>
                </a:solidFill>
                <a:latin typeface="Courier New"/>
                <a:ea typeface="Courier New"/>
                <a:cs typeface="Courier New"/>
                <a:sym typeface="Courier New"/>
              </a:rPr>
              <a:t>onClick()</a:t>
            </a:r>
            <a:r>
              <a:rPr lang="en">
                <a:solidFill>
                  <a:schemeClr val="dk1"/>
                </a:solidFill>
              </a:rPr>
              <a:t> function with different views. </a:t>
            </a:r>
            <a:endParaRPr>
              <a:solidFill>
                <a:schemeClr val="dk1"/>
              </a:solidFill>
            </a:endParaRPr>
          </a:p>
          <a:p>
            <a:pPr marL="0" marR="360045" lvl="0" indent="0" algn="l" rtl="0">
              <a:spcBef>
                <a:spcPts val="1415"/>
              </a:spcBef>
              <a:spcAft>
                <a:spcPts val="0"/>
              </a:spcAft>
              <a:buClr>
                <a:schemeClr val="dk1"/>
              </a:buClr>
              <a:buSzPts val="1100"/>
              <a:buFont typeface="Arial"/>
              <a:buNone/>
            </a:pPr>
            <a:r>
              <a:rPr lang="en" b="1">
                <a:solidFill>
                  <a:schemeClr val="dk1"/>
                </a:solidFill>
              </a:rPr>
              <a:t>Resources:</a:t>
            </a:r>
            <a:endParaRPr b="1">
              <a:solidFill>
                <a:schemeClr val="dk1"/>
              </a:solidFill>
            </a:endParaRPr>
          </a:p>
          <a:p>
            <a:pPr marL="457200" marR="360045" lvl="0" indent="-298450" algn="l" rtl="0">
              <a:spcBef>
                <a:spcPts val="0"/>
              </a:spcBef>
              <a:spcAft>
                <a:spcPts val="0"/>
              </a:spcAft>
              <a:buSzPts val="1100"/>
              <a:buChar char="●"/>
            </a:pPr>
            <a:r>
              <a:rPr lang="en" u="sng">
                <a:solidFill>
                  <a:schemeClr val="hlink"/>
                </a:solidFill>
                <a:hlinkClick r:id="rId3"/>
              </a:rPr>
              <a:t>View.OnClickListener</a:t>
            </a:r>
            <a:r>
              <a:rPr lang="en">
                <a:solidFill>
                  <a:schemeClr val="dk1"/>
                </a:solidFill>
              </a:rPr>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87ea636ca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87ea636ca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Transition: 1 click</a:t>
            </a:r>
            <a:endParaRPr b="1"/>
          </a:p>
          <a:p>
            <a:pPr marL="0" lvl="0" indent="0" algn="l" rtl="0">
              <a:spcBef>
                <a:spcPts val="0"/>
              </a:spcBef>
              <a:spcAft>
                <a:spcPts val="0"/>
              </a:spcAft>
              <a:buNone/>
            </a:pPr>
            <a:endParaRPr/>
          </a:p>
          <a:p>
            <a:pPr marL="0" lvl="0" indent="0" algn="l" rtl="0">
              <a:spcBef>
                <a:spcPts val="0"/>
              </a:spcBef>
              <a:spcAft>
                <a:spcPts val="0"/>
              </a:spcAft>
              <a:buNone/>
            </a:pPr>
            <a:r>
              <a:rPr lang="en"/>
              <a:t>Another way to define an </a:t>
            </a:r>
            <a:r>
              <a:rPr lang="en">
                <a:latin typeface="Courier New"/>
                <a:ea typeface="Courier New"/>
                <a:cs typeface="Courier New"/>
                <a:sym typeface="Courier New"/>
              </a:rPr>
              <a:t>OnClickListener</a:t>
            </a:r>
            <a:r>
              <a:rPr lang="en"/>
              <a:t> is creating a class that implements the interface.  Since the interface for </a:t>
            </a:r>
            <a:r>
              <a:rPr lang="en">
                <a:latin typeface="Courier New"/>
                <a:ea typeface="Courier New"/>
                <a:cs typeface="Courier New"/>
                <a:sym typeface="Courier New"/>
              </a:rPr>
              <a:t>View.OnClickListener</a:t>
            </a:r>
            <a:r>
              <a:rPr lang="en"/>
              <a:t> has a single </a:t>
            </a:r>
            <a:r>
              <a:rPr lang="en" b="1"/>
              <a:t>Single Abstract Method (SAM)</a:t>
            </a:r>
            <a:r>
              <a:rPr lang="en"/>
              <a:t>, Kotlin function literals can be automatically converted into an implementation of this interface.  (The parameter types of the interface method must match the parameter types of the Kotlin function.)</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marR="360045" lvl="0" indent="-304800" algn="l" rtl="0">
              <a:spcBef>
                <a:spcPts val="0"/>
              </a:spcBef>
              <a:spcAft>
                <a:spcPts val="0"/>
              </a:spcAft>
              <a:buSzPts val="1200"/>
              <a:buFont typeface="Times New Roman"/>
              <a:buChar char="●"/>
            </a:pPr>
            <a:r>
              <a:rPr lang="en" u="sng">
                <a:solidFill>
                  <a:schemeClr val="hlink"/>
                </a:solidFill>
                <a:hlinkClick r:id="rId3"/>
              </a:rPr>
              <a:t>SAM Conversions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87ea636ca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87ea636ca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7ea636ca_0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7ea636ca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60045" lvl="0" indent="0" algn="l" rtl="0">
              <a:spcBef>
                <a:spcPts val="0"/>
              </a:spcBef>
              <a:spcAft>
                <a:spcPts val="0"/>
              </a:spcAft>
              <a:buClr>
                <a:schemeClr val="dk1"/>
              </a:buClr>
              <a:buSzPts val="1100"/>
              <a:buFont typeface="Arial"/>
              <a:buNone/>
            </a:pPr>
            <a:r>
              <a:rPr lang="en">
                <a:solidFill>
                  <a:schemeClr val="dk1"/>
                </a:solidFill>
              </a:rPr>
              <a:t>Let’s talk about one more Kotlin concept that we can leverage.</a:t>
            </a:r>
            <a:endParaRPr>
              <a:solidFill>
                <a:schemeClr val="dk1"/>
              </a:solidFill>
            </a:endParaRPr>
          </a:p>
          <a:p>
            <a:pPr marL="0" marR="360045" lvl="0" indent="0" algn="l" rtl="0">
              <a:spcBef>
                <a:spcPts val="1415"/>
              </a:spcBef>
              <a:spcAft>
                <a:spcPts val="0"/>
              </a:spcAft>
              <a:buClr>
                <a:schemeClr val="dk1"/>
              </a:buClr>
              <a:buSzPts val="1100"/>
              <a:buFont typeface="Arial"/>
              <a:buNone/>
            </a:pPr>
            <a:r>
              <a:rPr lang="en">
                <a:solidFill>
                  <a:schemeClr val="dk1"/>
                </a:solidFill>
              </a:rPr>
              <a:t>In the last lesson, we learned that Kotlin has a strong preference for null safety. As you're creating apps, you’ll find yourself needing to create properties or fields that may depend on function calls such as onCreate. One option is to make the type nullable and set the initial value to null. That means each use would need to have a null check. You can avoid having to do this by using </a:t>
            </a:r>
            <a:r>
              <a:rPr lang="en">
                <a:solidFill>
                  <a:schemeClr val="dk1"/>
                </a:solidFill>
                <a:latin typeface="Courier New"/>
                <a:ea typeface="Courier New"/>
                <a:cs typeface="Courier New"/>
                <a:sym typeface="Courier New"/>
              </a:rPr>
              <a:t>lateinit</a:t>
            </a:r>
            <a:r>
              <a:rPr lang="en">
                <a:solidFill>
                  <a:schemeClr val="dk1"/>
                </a:solidFill>
              </a:rPr>
              <a:t>, which just tells the Kotlin compiler that you're responsible for the initialization. If you attempt to use your </a:t>
            </a:r>
            <a:r>
              <a:rPr lang="en">
                <a:solidFill>
                  <a:schemeClr val="dk1"/>
                </a:solidFill>
                <a:latin typeface="Courier New"/>
                <a:ea typeface="Courier New"/>
                <a:cs typeface="Courier New"/>
                <a:sym typeface="Courier New"/>
              </a:rPr>
              <a:t>lateinit</a:t>
            </a:r>
            <a:r>
              <a:rPr lang="en">
                <a:solidFill>
                  <a:schemeClr val="dk1"/>
                </a:solidFill>
              </a:rPr>
              <a:t> field or property before initializing, an exception will be thrown.</a:t>
            </a:r>
            <a:endParaRPr>
              <a:solidFill>
                <a:schemeClr val="dk1"/>
              </a:solidFill>
            </a:endParaRPr>
          </a:p>
          <a:p>
            <a:pPr marL="0" marR="360045" lvl="0" indent="0" algn="l" rtl="0">
              <a:spcBef>
                <a:spcPts val="1415"/>
              </a:spcBef>
              <a:spcAft>
                <a:spcPts val="0"/>
              </a:spcAft>
              <a:buClr>
                <a:schemeClr val="dk1"/>
              </a:buClr>
              <a:buSzPts val="1100"/>
              <a:buFont typeface="Arial"/>
              <a:buNone/>
            </a:pPr>
            <a:r>
              <a:rPr lang="en" b="1">
                <a:solidFill>
                  <a:schemeClr val="dk1"/>
                </a:solidFill>
              </a:rPr>
              <a:t>Resource:</a:t>
            </a:r>
            <a:endParaRPr b="1">
              <a:solidFill>
                <a:schemeClr val="dk1"/>
              </a:solidFill>
            </a:endParaRPr>
          </a:p>
          <a:p>
            <a:pPr marL="457200" marR="360045" lvl="0" indent="-298450" algn="l" rtl="0">
              <a:spcBef>
                <a:spcPts val="0"/>
              </a:spcBef>
              <a:spcAft>
                <a:spcPts val="0"/>
              </a:spcAft>
              <a:buClr>
                <a:schemeClr val="dk1"/>
              </a:buClr>
              <a:buSzPts val="1100"/>
              <a:buChar char="●"/>
            </a:pPr>
            <a:r>
              <a:rPr lang="en" u="sng">
                <a:solidFill>
                  <a:srgbClr val="1155CC"/>
                </a:solidFill>
                <a:hlinkClick r:id="rId3">
                  <a:extLst>
                    <a:ext uri="{A12FA001-AC4F-418D-AE19-62706E023703}">
                      <ahyp:hlinkClr xmlns:ahyp="http://schemas.microsoft.com/office/drawing/2018/hyperlinkcolor" val="tx"/>
                    </a:ext>
                  </a:extLst>
                </a:hlinkClick>
              </a:rPr>
              <a:t>lateinit</a:t>
            </a:r>
            <a:r>
              <a:rPr lang="en">
                <a:solidFill>
                  <a:schemeClr val="dk1"/>
                </a:solidFil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87ea636ca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87ea636ca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60045" lvl="0" indent="0" algn="l" rtl="0">
              <a:spcBef>
                <a:spcPts val="0"/>
              </a:spcBef>
              <a:spcAft>
                <a:spcPts val="1415"/>
              </a:spcAft>
              <a:buNone/>
            </a:pPr>
            <a:r>
              <a:rPr lang="en"/>
              <a:t>In our </a:t>
            </a:r>
            <a:r>
              <a:rPr lang="en">
                <a:latin typeface="Courier New"/>
                <a:ea typeface="Courier New"/>
                <a:cs typeface="Courier New"/>
                <a:sym typeface="Courier New"/>
              </a:rPr>
              <a:t>MainActivity</a:t>
            </a:r>
            <a:r>
              <a:rPr lang="en"/>
              <a:t> class, we can’t initialize the result </a:t>
            </a:r>
            <a:r>
              <a:rPr lang="en">
                <a:latin typeface="Courier New"/>
                <a:ea typeface="Courier New"/>
                <a:cs typeface="Courier New"/>
                <a:sym typeface="Courier New"/>
              </a:rPr>
              <a:t>TextView</a:t>
            </a:r>
            <a:r>
              <a:rPr lang="en"/>
              <a:t> until the layout has been inflated. So wait until the </a:t>
            </a:r>
            <a:r>
              <a:rPr lang="en">
                <a:latin typeface="Courier New"/>
                <a:ea typeface="Courier New"/>
                <a:cs typeface="Courier New"/>
                <a:sym typeface="Courier New"/>
              </a:rPr>
              <a:t>onCreate()</a:t>
            </a:r>
            <a:r>
              <a:rPr lang="en"/>
              <a:t> method to get a reference to the </a:t>
            </a:r>
            <a:r>
              <a:rPr lang="en">
                <a:latin typeface="Courier New"/>
                <a:ea typeface="Courier New"/>
                <a:cs typeface="Courier New"/>
                <a:sym typeface="Courier New"/>
              </a:rPr>
              <a:t>TextView</a:t>
            </a:r>
            <a:r>
              <a:rPr lang="en"/>
              <a:t> in the layout to initialize the result </a:t>
            </a:r>
            <a:r>
              <a:rPr lang="en">
                <a:latin typeface="Courier New"/>
                <a:ea typeface="Courier New"/>
                <a:cs typeface="Courier New"/>
                <a:sym typeface="Courier New"/>
              </a:rPr>
              <a:t>TextView</a:t>
            </a:r>
            <a:r>
              <a:rPr lang="en"/>
              <a:t>. Then you are free to use the result property and be certain that it won’t be null. If you use the property before it’s initialized, an exception is thrown.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b87ea636ca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b87ea636ca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onto the last section of our lesson today. If you remember, the anatomy of a basic app includes an Activity, resources and layouts, and Gradle files. Let’s discuss Gradle.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Building an app is complex, and there are specific tasks that have a sequence they must run in. Android uses </a:t>
            </a:r>
            <a:r>
              <a:rPr lang="en">
                <a:solidFill>
                  <a:schemeClr val="dk1"/>
                </a:solidFill>
              </a:rPr>
              <a:t>Gradle to</a:t>
            </a:r>
            <a:r>
              <a:rPr lang="en"/>
              <a:t> manage these tasks and build your app.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87ea636ca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87ea636ca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Gradle uses a directed acyclic graph to determine which tasks are required for the intended tasks, what order to run them in, and then runs them.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b87ea636ca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b87ea636ca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appears like a simple text file, but it's more than that. It’s code with a bit of (Groovy) magic. Let’s look at parts of the Gradle build file.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87ea636ca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87ea636ca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a:latin typeface="Courier New"/>
                <a:ea typeface="Courier New"/>
                <a:cs typeface="Courier New"/>
                <a:sym typeface="Courier New"/>
              </a:rPr>
              <a:t>build.gradle</a:t>
            </a:r>
            <a:r>
              <a:rPr lang="en"/>
              <a:t> file will usually include a plugin section where the build script declares which plugins will be applied. Plugins provide additional functionality as supplementary tasks and dependencies freeing you as a developer from having to declare all the dependencies.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87ea636ca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87ea636c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open Android Studio, the </a:t>
            </a:r>
            <a:r>
              <a:rPr lang="en" b="1"/>
              <a:t>Welcome to Android Studio</a:t>
            </a:r>
            <a:r>
              <a:rPr lang="en"/>
              <a:t> dialog displays.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b87ea636ca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b87ea636ca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Android configuration block, you set the specifics of what makes your app run on Android, such as SDK versions, test runners, build targets, and so forth.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b87ea636ca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b87ea636ca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you create an Android app, you aren’t expected to create everything from scratch. The dependencies block lets you refer to libraries you want to use, either locally or remote, in a standardized way to make sure they have any sub-dependencies they need, and don’t conflict with one another. This is another reason it’s important to organize your code in packages.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b87ea636ca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b87ea636ca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 on the web, there are collections of libraries organized in repositories. Use the repositories block to specify where to look for them. Gradle will start at the first listed repository and fall through to each subsequent one if it doesn’t find the resource.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87ea636ca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b87ea636ca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a:t>
            </a:r>
            <a:r>
              <a:rPr lang="en" b="1"/>
              <a:t>clean</a:t>
            </a:r>
            <a:r>
              <a:rPr lang="en"/>
              <a:t> task deletes all compiled files from the build directory. </a:t>
            </a:r>
            <a:endParaRPr/>
          </a:p>
          <a:p>
            <a:pPr marL="457200" lvl="0" indent="-298450" algn="l" rtl="0">
              <a:spcBef>
                <a:spcPts val="0"/>
              </a:spcBef>
              <a:spcAft>
                <a:spcPts val="0"/>
              </a:spcAft>
              <a:buSzPts val="1100"/>
              <a:buChar char="●"/>
            </a:pPr>
            <a:r>
              <a:rPr lang="en" b="1"/>
              <a:t>Tasks</a:t>
            </a:r>
            <a:r>
              <a:rPr lang="en"/>
              <a:t> outputs a list of tasks for your project and any installed plugins. </a:t>
            </a:r>
            <a:endParaRPr/>
          </a:p>
          <a:p>
            <a:pPr marL="457200" lvl="0" indent="-298450" algn="l" rtl="0">
              <a:spcBef>
                <a:spcPts val="0"/>
              </a:spcBef>
              <a:spcAft>
                <a:spcPts val="0"/>
              </a:spcAft>
              <a:buSzPts val="1100"/>
              <a:buChar char="●"/>
            </a:pPr>
            <a:r>
              <a:rPr lang="en" b="1"/>
              <a:t>InstallDebug</a:t>
            </a:r>
            <a:r>
              <a:rPr lang="en"/>
              <a:t> compiles the app if necessary, builds a debug APK, and installs it on a connected physical or emulated device.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You typically won’t need to run Gradle from the command line; you should be able to run any needed tasks directly from Android Studio.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87ea636ca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87ea636ca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Before we wrap up this lesson, let’s discuss another important topic to keep in mind as you build Android apps.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Android apps should aim to be usable by everyone, including people with accessibility needs.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b87ea636ca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b87ea636ca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Note: You may see accessibility abbreviated as "a11y".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87ea636ca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87ea636ca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tips on how to make your app more accessible.</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Resources:</a:t>
            </a:r>
            <a:endParaRPr b="1"/>
          </a:p>
          <a:p>
            <a:pPr marL="457200" lvl="0" indent="-298450" algn="l" rtl="0">
              <a:spcBef>
                <a:spcPts val="0"/>
              </a:spcBef>
              <a:spcAft>
                <a:spcPts val="0"/>
              </a:spcAft>
              <a:buClr>
                <a:schemeClr val="dk1"/>
              </a:buClr>
              <a:buSzPts val="1100"/>
              <a:buChar char="●"/>
            </a:pPr>
            <a:r>
              <a:rPr lang="en" u="sng">
                <a:solidFill>
                  <a:schemeClr val="hlink"/>
                </a:solidFill>
                <a:hlinkClick r:id="rId3"/>
              </a:rPr>
              <a:t>Make apps more accessible</a:t>
            </a:r>
            <a:endParaRPr/>
          </a:p>
          <a:p>
            <a:pPr marL="457200" lvl="0" indent="-298450" algn="l" rtl="0">
              <a:spcBef>
                <a:spcPts val="0"/>
              </a:spcBef>
              <a:spcAft>
                <a:spcPts val="0"/>
              </a:spcAft>
              <a:buClr>
                <a:schemeClr val="dk1"/>
              </a:buClr>
              <a:buSzPts val="1100"/>
              <a:buChar char="●"/>
            </a:pPr>
            <a:r>
              <a:rPr lang="en" u="sng">
                <a:solidFill>
                  <a:schemeClr val="hlink"/>
                </a:solidFill>
                <a:hlinkClick r:id="rId4"/>
              </a:rPr>
              <a:t>Color contrast</a:t>
            </a:r>
            <a:endParaRPr/>
          </a:p>
          <a:p>
            <a:pPr marL="457200" lvl="0" indent="-298450" algn="l" rtl="0">
              <a:spcBef>
                <a:spcPts val="0"/>
              </a:spcBef>
              <a:spcAft>
                <a:spcPts val="0"/>
              </a:spcAft>
              <a:buClr>
                <a:schemeClr val="dk1"/>
              </a:buClr>
              <a:buSzPts val="1100"/>
              <a:buChar char="●"/>
            </a:pPr>
            <a:r>
              <a:rPr lang="en" u="sng">
                <a:solidFill>
                  <a:schemeClr val="accent5"/>
                </a:solidFill>
                <a:hlinkClick r:id="rId5">
                  <a:extLst>
                    <a:ext uri="{A12FA001-AC4F-418D-AE19-62706E023703}">
                      <ahyp:hlinkClr xmlns:ahyp="http://schemas.microsoft.com/office/drawing/2018/hyperlinkcolor" val="tx"/>
                    </a:ext>
                  </a:extLst>
                </a:hlinkClick>
              </a:rPr>
              <a:t>Label elements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87ea636ca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87ea636ca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60045" lvl="0" indent="0" algn="l" rtl="0">
              <a:lnSpc>
                <a:spcPct val="115000"/>
              </a:lnSpc>
              <a:spcBef>
                <a:spcPts val="0"/>
              </a:spcBef>
              <a:spcAft>
                <a:spcPts val="0"/>
              </a:spcAft>
              <a:buClr>
                <a:schemeClr val="dk1"/>
              </a:buClr>
              <a:buSzPts val="1100"/>
              <a:buFont typeface="Arial"/>
              <a:buNone/>
            </a:pPr>
            <a:r>
              <a:rPr lang="en"/>
              <a:t>The Accessibility Scanner is a useful tool to identify opportunities to improve your app in terms of accessibility.</a:t>
            </a:r>
            <a:endParaRPr/>
          </a:p>
          <a:p>
            <a:pPr marL="0" marR="360045"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marR="360045" lvl="0" indent="0" algn="l" rtl="0">
              <a:lnSpc>
                <a:spcPct val="115000"/>
              </a:lnSpc>
              <a:spcBef>
                <a:spcPts val="0"/>
              </a:spcBef>
              <a:spcAft>
                <a:spcPts val="0"/>
              </a:spcAft>
              <a:buClr>
                <a:schemeClr val="dk1"/>
              </a:buClr>
              <a:buSzPts val="1100"/>
              <a:buFont typeface="Arial"/>
              <a:buNone/>
            </a:pPr>
            <a:r>
              <a:rPr lang="en">
                <a:solidFill>
                  <a:schemeClr val="dk1"/>
                </a:solidFill>
              </a:rPr>
              <a:t>Permissions Notice: Because this app is an accessibility service, it can observe your actions, retrieve window content, and observe text that you type.</a:t>
            </a:r>
            <a:endParaRPr>
              <a:solidFill>
                <a:schemeClr val="dk1"/>
              </a:solidFill>
            </a:endParaRPr>
          </a:p>
          <a:p>
            <a:pPr marL="0" marR="360045"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marR="360045" lvl="0" indent="0" algn="l" rtl="0">
              <a:lnSpc>
                <a:spcPct val="115000"/>
              </a:lnSpc>
              <a:spcBef>
                <a:spcPts val="0"/>
              </a:spcBef>
              <a:spcAft>
                <a:spcPts val="0"/>
              </a:spcAft>
              <a:buClr>
                <a:schemeClr val="dk1"/>
              </a:buClr>
              <a:buSzPts val="1100"/>
              <a:buFont typeface="Arial"/>
              <a:buNone/>
            </a:pPr>
            <a:r>
              <a:rPr lang="en"/>
              <a:t>If you are okay with these permissions, download the Accessibility Scanner app from Google Play and turn it on under the </a:t>
            </a:r>
            <a:r>
              <a:rPr lang="en" b="1"/>
              <a:t>Settings &gt; Accessibility</a:t>
            </a:r>
            <a:r>
              <a:rPr lang="en"/>
              <a:t> menu. Then open the app you want to scan on your device, and follow the prompts to scan your app screen. </a:t>
            </a:r>
            <a:endParaRPr/>
          </a:p>
          <a:p>
            <a:pPr marL="0" marR="360045" lvl="0" indent="0" algn="l" rtl="0">
              <a:lnSpc>
                <a:spcPct val="115000"/>
              </a:lnSpc>
              <a:spcBef>
                <a:spcPts val="0"/>
              </a:spcBef>
              <a:spcAft>
                <a:spcPts val="0"/>
              </a:spcAft>
              <a:buClr>
                <a:schemeClr val="dk1"/>
              </a:buClr>
              <a:buSzPts val="1100"/>
              <a:buFont typeface="Arial"/>
              <a:buNone/>
            </a:pPr>
            <a:endParaRPr b="1"/>
          </a:p>
          <a:p>
            <a:pPr marL="0" marR="360045" lvl="0" indent="0" algn="l" rtl="0">
              <a:lnSpc>
                <a:spcPct val="115000"/>
              </a:lnSpc>
              <a:spcBef>
                <a:spcPts val="0"/>
              </a:spcBef>
              <a:spcAft>
                <a:spcPts val="0"/>
              </a:spcAft>
              <a:buClr>
                <a:schemeClr val="dk1"/>
              </a:buClr>
              <a:buSzPts val="1100"/>
              <a:buFont typeface="Arial"/>
              <a:buNone/>
            </a:pPr>
            <a:r>
              <a:rPr lang="en" b="1"/>
              <a:t>Resources:</a:t>
            </a:r>
            <a:endParaRPr b="1"/>
          </a:p>
          <a:p>
            <a:pPr marL="457200" marR="360045" lvl="0" indent="-298450" algn="l" rtl="0">
              <a:spcBef>
                <a:spcPts val="0"/>
              </a:spcBef>
              <a:spcAft>
                <a:spcPts val="0"/>
              </a:spcAft>
              <a:buSzPts val="1100"/>
              <a:buChar char="●"/>
            </a:pPr>
            <a:r>
              <a:rPr lang="en" u="sng">
                <a:solidFill>
                  <a:schemeClr val="accent5"/>
                </a:solidFill>
                <a:hlinkClick r:id="rId3">
                  <a:extLst>
                    <a:ext uri="{A12FA001-AC4F-418D-AE19-62706E023703}">
                      <ahyp:hlinkClr xmlns:ahyp="http://schemas.microsoft.com/office/drawing/2018/hyperlinkcolor" val="tx"/>
                    </a:ext>
                  </a:extLst>
                </a:hlinkClick>
              </a:rPr>
              <a:t>Accessibility Scanner app on Google Play</a:t>
            </a:r>
            <a:endParaRPr b="1"/>
          </a:p>
          <a:p>
            <a:pPr marL="457200" marR="360045" lvl="0" indent="-298450" algn="l" rtl="0">
              <a:spcBef>
                <a:spcPts val="0"/>
              </a:spcBef>
              <a:spcAft>
                <a:spcPts val="0"/>
              </a:spcAft>
              <a:buSzPts val="1100"/>
              <a:buChar char="●"/>
            </a:pPr>
            <a:r>
              <a:rPr lang="en" u="sng">
                <a:solidFill>
                  <a:srgbClr val="1155CC"/>
                </a:solidFill>
                <a:hlinkClick r:id="rId4">
                  <a:extLst>
                    <a:ext uri="{A12FA001-AC4F-418D-AE19-62706E023703}">
                      <ahyp:hlinkClr xmlns:ahyp="http://schemas.microsoft.com/office/drawing/2018/hyperlinkcolor" val="tx"/>
                    </a:ext>
                  </a:extLst>
                </a:hlinkClick>
              </a:rPr>
              <a:t>Accessibility Scanner Support Guide</a:t>
            </a:r>
            <a:endParaRPr/>
          </a:p>
          <a:p>
            <a:pPr marL="0" lvl="0" indent="0" algn="l" rtl="0">
              <a:spcBef>
                <a:spcPts val="1415"/>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87ea636ca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87ea636ca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the scanner has found buttons that need better labels, checkboxes that are too small to be easily touched, text with low contrast that is difficult to read, and a duplicate clickable view. Making these suggested improvements will improve the user experience for your app.</a:t>
            </a:r>
            <a:endParaRPr/>
          </a:p>
          <a:p>
            <a:pPr marL="0" marR="360045" lvl="0" indent="0" algn="l" rtl="0">
              <a:lnSpc>
                <a:spcPct val="115000"/>
              </a:lnSpc>
              <a:spcBef>
                <a:spcPts val="600"/>
              </a:spcBef>
              <a:spcAft>
                <a:spcPts val="0"/>
              </a:spcAft>
              <a:buClr>
                <a:schemeClr val="dk1"/>
              </a:buClr>
              <a:buSzPts val="1100"/>
              <a:buFont typeface="Arial"/>
              <a:buNone/>
            </a:pPr>
            <a:r>
              <a:rPr lang="en">
                <a:solidFill>
                  <a:schemeClr val="dk1"/>
                </a:solidFill>
              </a:rPr>
              <a:t>Note that this app may not catch all issues, so you should still verify with other means that your app adheres to accessibility guidelines.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87ea636ca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87ea636ca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recommended best practices:</a:t>
            </a:r>
            <a:endParaRPr/>
          </a:p>
          <a:p>
            <a:pPr marL="457200" lvl="0" indent="-298450" algn="l" rtl="0">
              <a:spcBef>
                <a:spcPts val="0"/>
              </a:spcBef>
              <a:spcAft>
                <a:spcPts val="0"/>
              </a:spcAft>
              <a:buSzPts val="1100"/>
              <a:buChar char="●"/>
            </a:pPr>
            <a:r>
              <a:rPr lang="en"/>
              <a:t>Don’t include the type of UI element (e.g., button) in the description because screen readers automatically announce the element type with the description.</a:t>
            </a:r>
            <a:endParaRPr/>
          </a:p>
          <a:p>
            <a:pPr marL="457200" lvl="0" indent="-298450" algn="l" rtl="0">
              <a:spcBef>
                <a:spcPts val="0"/>
              </a:spcBef>
              <a:spcAft>
                <a:spcPts val="0"/>
              </a:spcAft>
              <a:buSzPts val="1100"/>
              <a:buChar char="●"/>
            </a:pPr>
            <a:r>
              <a:rPr lang="en"/>
              <a:t>Each description should be unique.</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Resources:</a:t>
            </a:r>
            <a:endParaRPr b="1"/>
          </a:p>
          <a:p>
            <a:pPr marL="457200" lvl="0" indent="-298450" algn="l" rtl="0">
              <a:spcBef>
                <a:spcPts val="0"/>
              </a:spcBef>
              <a:spcAft>
                <a:spcPts val="0"/>
              </a:spcAft>
              <a:buSzPts val="1100"/>
              <a:buChar char="●"/>
            </a:pPr>
            <a:r>
              <a:rPr lang="en" u="sng">
                <a:solidFill>
                  <a:schemeClr val="hlink"/>
                </a:solidFill>
                <a:hlinkClick r:id="rId3"/>
              </a:rPr>
              <a:t>Describe each UI element</a:t>
            </a:r>
            <a:endParaRPr/>
          </a:p>
          <a:p>
            <a:pPr marL="457200" lvl="0" indent="-298450" algn="l" rtl="0">
              <a:spcBef>
                <a:spcPts val="0"/>
              </a:spcBef>
              <a:spcAft>
                <a:spcPts val="0"/>
              </a:spcAft>
              <a:buSzPts val="1100"/>
              <a:buChar char="●"/>
            </a:pPr>
            <a:r>
              <a:rPr lang="en" u="sng">
                <a:solidFill>
                  <a:schemeClr val="hlink"/>
                </a:solidFill>
                <a:hlinkClick r:id="rId4"/>
              </a:rPr>
              <a:t>Content labels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87ea636ca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87ea636c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lots of templates here that contain starter projects to help you build different kinds of apps. We'll select the </a:t>
            </a:r>
            <a:r>
              <a:rPr lang="en" b="1"/>
              <a:t>Empty Activity</a:t>
            </a:r>
            <a:r>
              <a:rPr lang="en"/>
              <a:t> template to give us a simple working app.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87ea636ca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87ea636ca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a graphical UI element doesn’t need a content description, you can set </a:t>
            </a:r>
            <a:r>
              <a:rPr lang="en">
                <a:latin typeface="Courier New"/>
                <a:ea typeface="Courier New"/>
                <a:cs typeface="Courier New"/>
                <a:sym typeface="Courier New"/>
              </a:rPr>
              <a:t>android:importantForAccessibility="no"</a:t>
            </a:r>
            <a:r>
              <a:rPr lang="en"/>
              <a:t>. This means that this view is not important for accessibility.</a:t>
            </a:r>
            <a:endParaRPr/>
          </a:p>
          <a:p>
            <a:pPr marL="0" lvl="0" indent="0" algn="l" rtl="0">
              <a:spcBef>
                <a:spcPts val="0"/>
              </a:spcBef>
              <a:spcAft>
                <a:spcPts val="0"/>
              </a:spcAft>
              <a:buNone/>
            </a:pPr>
            <a:endParaRPr/>
          </a:p>
          <a:p>
            <a:pPr marL="0" lvl="0" indent="0" algn="l" rtl="0">
              <a:spcBef>
                <a:spcPts val="0"/>
              </a:spcBef>
              <a:spcAft>
                <a:spcPts val="0"/>
              </a:spcAft>
              <a:buNone/>
            </a:pPr>
            <a:r>
              <a:rPr lang="en"/>
              <a:t>This prevents the screen reader from having to announce non-essential information, and makes it easier for users to access the more important information more quickly.</a:t>
            </a:r>
            <a:endParaRPr/>
          </a:p>
          <a:p>
            <a:pPr marL="0" lvl="0" indent="0" algn="l" rtl="0">
              <a:spcBef>
                <a:spcPts val="0"/>
              </a:spcBef>
              <a:spcAft>
                <a:spcPts val="0"/>
              </a:spcAft>
              <a:buNone/>
            </a:pPr>
            <a:endParaRPr b="1"/>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chemeClr val="hlink"/>
                </a:solidFill>
                <a:hlinkClick r:id="rId3"/>
              </a:rPr>
              <a:t>android:importantForAccessibility attribute</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b87ea636ca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b87ea636ca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To test out that you have properly added descriptions to your app’s UI elements, use the TalkBack screen reader.</a:t>
            </a:r>
            <a:endParaRPr>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
                <a:solidFill>
                  <a:schemeClr val="dk1"/>
                </a:solidFill>
              </a:rPr>
              <a:t>You can turn on Talkback by navigating to your device's </a:t>
            </a:r>
            <a:r>
              <a:rPr lang="en" b="1">
                <a:solidFill>
                  <a:schemeClr val="dk1"/>
                </a:solidFill>
              </a:rPr>
              <a:t>Settings app &gt; Accessibility</a:t>
            </a:r>
            <a:r>
              <a:rPr lang="en">
                <a:solidFill>
                  <a:schemeClr val="dk1"/>
                </a:solidFill>
              </a:rPr>
              <a:t>. Or you can try the shortcut of pressing both volume keys for 3 seconds. If the shortcut doesn’t work, you may need to enable the shortcut in the settings menu first (see resource below).</a:t>
            </a:r>
            <a:endParaRPr b="1"/>
          </a:p>
          <a:p>
            <a:pPr marL="0" marR="360045" lvl="0" indent="0" algn="l" rtl="0">
              <a:lnSpc>
                <a:spcPct val="115000"/>
              </a:lnSpc>
              <a:spcBef>
                <a:spcPts val="1000"/>
              </a:spcBef>
              <a:spcAft>
                <a:spcPts val="0"/>
              </a:spcAft>
              <a:buNone/>
            </a:pPr>
            <a:r>
              <a:rPr lang="en" b="1"/>
              <a:t>Resources:</a:t>
            </a:r>
            <a:endParaRPr b="1"/>
          </a:p>
          <a:p>
            <a:pPr marL="457200" marR="360045" lvl="0" indent="-298450" algn="l" rtl="0">
              <a:spcBef>
                <a:spcPts val="0"/>
              </a:spcBef>
              <a:spcAft>
                <a:spcPts val="0"/>
              </a:spcAft>
              <a:buSzPts val="1100"/>
              <a:buChar char="●"/>
            </a:pPr>
            <a:r>
              <a:rPr lang="en" u="sng">
                <a:solidFill>
                  <a:schemeClr val="hlink"/>
                </a:solidFill>
                <a:hlinkClick r:id="rId3"/>
              </a:rPr>
              <a:t>TalkBack screen reader</a:t>
            </a:r>
            <a:endParaRPr/>
          </a:p>
          <a:p>
            <a:pPr marL="457200" marR="360045" lvl="0" indent="-298450" algn="l" rtl="0">
              <a:spcBef>
                <a:spcPts val="0"/>
              </a:spcBef>
              <a:spcAft>
                <a:spcPts val="0"/>
              </a:spcAft>
              <a:buSzPts val="1100"/>
              <a:buChar char="●"/>
            </a:pPr>
            <a:r>
              <a:rPr lang="en" u="sng">
                <a:solidFill>
                  <a:schemeClr val="hlink"/>
                </a:solidFill>
                <a:hlinkClick r:id="rId4"/>
              </a:rPr>
              <a:t>Volume key shortcut</a:t>
            </a:r>
            <a:endParaRPr/>
          </a:p>
          <a:p>
            <a:pPr marL="457200" marR="360045" lvl="0" indent="-298450" algn="l" rtl="0">
              <a:spcBef>
                <a:spcPts val="0"/>
              </a:spcBef>
              <a:spcAft>
                <a:spcPts val="0"/>
              </a:spcAft>
              <a:buSzPts val="1100"/>
              <a:buChar char="●"/>
            </a:pPr>
            <a:r>
              <a:rPr lang="en" u="sng">
                <a:solidFill>
                  <a:schemeClr val="hlink"/>
                </a:solidFill>
                <a:hlinkClick r:id="rId5"/>
              </a:rPr>
              <a:t>Navigate your device with TalkBack</a:t>
            </a:r>
            <a:endParaRPr/>
          </a:p>
          <a:p>
            <a:pPr marL="457200" marR="360045" lvl="0" indent="-298450" algn="l" rtl="0">
              <a:spcBef>
                <a:spcPts val="0"/>
              </a:spcBef>
              <a:spcAft>
                <a:spcPts val="0"/>
              </a:spcAft>
              <a:buSzPts val="1100"/>
              <a:buChar char="●"/>
            </a:pPr>
            <a:r>
              <a:rPr lang="en" u="sng">
                <a:solidFill>
                  <a:schemeClr val="hlink"/>
                </a:solidFill>
                <a:hlinkClick r:id="rId6"/>
              </a:rPr>
              <a:t>TalkBack gestures</a:t>
            </a:r>
            <a:endParaRPr/>
          </a:p>
          <a:p>
            <a:pPr marL="457200" marR="360045" lvl="0" indent="-298450" algn="l" rtl="0">
              <a:spcBef>
                <a:spcPts val="0"/>
              </a:spcBef>
              <a:spcAft>
                <a:spcPts val="0"/>
              </a:spcAft>
              <a:buSzPts val="1100"/>
              <a:buChar char="●"/>
            </a:pPr>
            <a:r>
              <a:rPr lang="en" u="sng">
                <a:solidFill>
                  <a:schemeClr val="hlink"/>
                </a:solidFill>
                <a:hlinkClick r:id="rId7"/>
              </a:rPr>
              <a:t>TalkBack braille keyboard</a:t>
            </a:r>
            <a:endParaRPr/>
          </a:p>
          <a:p>
            <a:pPr marL="0" lvl="0" indent="0" algn="l" rtl="0">
              <a:lnSpc>
                <a:spcPct val="115000"/>
              </a:lnSpc>
              <a:spcBef>
                <a:spcPts val="1415"/>
              </a:spcBef>
              <a:spcAft>
                <a:spcPts val="0"/>
              </a:spcAft>
              <a:buNone/>
            </a:pPr>
            <a:endParaRPr sz="1200">
              <a:solidFill>
                <a:schemeClr val="dk1"/>
              </a:solidFill>
              <a:latin typeface="Roboto"/>
              <a:ea typeface="Roboto"/>
              <a:cs typeface="Roboto"/>
              <a:sym typeface="Roboto"/>
            </a:endParaRPr>
          </a:p>
          <a:p>
            <a:pPr marL="0" lvl="0" indent="0" algn="l" rtl="0">
              <a:spcBef>
                <a:spcPts val="100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87ea636ca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87ea636ca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recommend that you</a:t>
            </a:r>
            <a:r>
              <a:rPr lang="en">
                <a:solidFill>
                  <a:schemeClr val="dk1"/>
                </a:solidFill>
              </a:rPr>
              <a:t> test your app with TalkBack turned on. For more details, see the resource below.</a:t>
            </a:r>
            <a:endParaRPr/>
          </a:p>
          <a:p>
            <a:pPr marL="0" lvl="0" indent="0" algn="l" rtl="0">
              <a:spcBef>
                <a:spcPts val="0"/>
              </a:spcBef>
              <a:spcAft>
                <a:spcPts val="0"/>
              </a:spcAft>
              <a:buNone/>
            </a:pPr>
            <a:endParaRPr b="1"/>
          </a:p>
          <a:p>
            <a:pPr marL="0" lvl="0" indent="0" algn="l" rtl="0">
              <a:spcBef>
                <a:spcPts val="0"/>
              </a:spcBef>
              <a:spcAft>
                <a:spcPts val="0"/>
              </a:spcAft>
              <a:buNone/>
            </a:pPr>
            <a:r>
              <a:rPr lang="en" b="1"/>
              <a:t>Resource:</a:t>
            </a:r>
            <a:endParaRPr>
              <a:solidFill>
                <a:schemeClr val="dk1"/>
              </a:solidFill>
            </a:endParaRPr>
          </a:p>
          <a:p>
            <a:pPr marL="457200" marR="360045" lvl="0" indent="-298450" algn="l" rtl="0">
              <a:spcBef>
                <a:spcPts val="0"/>
              </a:spcBef>
              <a:spcAft>
                <a:spcPts val="0"/>
              </a:spcAft>
              <a:buClr>
                <a:schemeClr val="dk1"/>
              </a:buClr>
              <a:buSzPts val="1100"/>
              <a:buChar char="●"/>
            </a:pPr>
            <a:r>
              <a:rPr lang="en" u="sng">
                <a:solidFill>
                  <a:schemeClr val="hlink"/>
                </a:solidFill>
                <a:hlinkClick r:id="rId3"/>
              </a:rPr>
              <a:t>Test your app’s accessibility with TalkBack </a:t>
            </a:r>
            <a:endParaRPr>
              <a:solidFill>
                <a:schemeClr val="dk1"/>
              </a:solidFill>
            </a:endParaRPr>
          </a:p>
          <a:p>
            <a:pPr marL="0" lvl="0" indent="0" algn="l" rtl="0">
              <a:spcBef>
                <a:spcPts val="1415"/>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b87ea636ca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b87ea636ca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60045" lvl="0" indent="0" algn="l" rtl="0">
              <a:lnSpc>
                <a:spcPct val="115000"/>
              </a:lnSpc>
              <a:spcBef>
                <a:spcPts val="0"/>
              </a:spcBef>
              <a:spcAft>
                <a:spcPts val="0"/>
              </a:spcAft>
              <a:buNone/>
            </a:pPr>
            <a:r>
              <a:rPr lang="en"/>
              <a:t>We also recommend that you test your app with Switch Access turned on. See the testing guide below for more details.</a:t>
            </a:r>
            <a:endParaRPr/>
          </a:p>
          <a:p>
            <a:pPr marL="0" marR="360045" lvl="0" indent="0" algn="l" rtl="0">
              <a:lnSpc>
                <a:spcPct val="115000"/>
              </a:lnSpc>
              <a:spcBef>
                <a:spcPts val="0"/>
              </a:spcBef>
              <a:spcAft>
                <a:spcPts val="0"/>
              </a:spcAft>
              <a:buNone/>
            </a:pPr>
            <a:endParaRPr/>
          </a:p>
          <a:p>
            <a:pPr marL="0" marR="360045" lvl="0" indent="0" algn="l" rtl="0">
              <a:lnSpc>
                <a:spcPct val="115000"/>
              </a:lnSpc>
              <a:spcBef>
                <a:spcPts val="0"/>
              </a:spcBef>
              <a:spcAft>
                <a:spcPts val="0"/>
              </a:spcAft>
              <a:buNone/>
            </a:pPr>
            <a:r>
              <a:rPr lang="en" b="1"/>
              <a:t>Resources:</a:t>
            </a:r>
            <a:endParaRPr b="1"/>
          </a:p>
          <a:p>
            <a:pPr marL="457200" marR="360045" lvl="0" indent="-298450" algn="l" rtl="0">
              <a:spcBef>
                <a:spcPts val="0"/>
              </a:spcBef>
              <a:spcAft>
                <a:spcPts val="0"/>
              </a:spcAft>
              <a:buSzPts val="1100"/>
              <a:buChar char="●"/>
            </a:pPr>
            <a:r>
              <a:rPr lang="en" u="sng">
                <a:solidFill>
                  <a:schemeClr val="hlink"/>
                </a:solidFill>
                <a:hlinkClick r:id="rId3"/>
              </a:rPr>
              <a:t>Switch Access for Android</a:t>
            </a:r>
            <a:endParaRPr/>
          </a:p>
          <a:p>
            <a:pPr marL="457200" marR="360045" lvl="0" indent="-298450" algn="l" rtl="0">
              <a:spcBef>
                <a:spcPts val="0"/>
              </a:spcBef>
              <a:spcAft>
                <a:spcPts val="0"/>
              </a:spcAft>
              <a:buSzPts val="1100"/>
              <a:buChar char="●"/>
            </a:pPr>
            <a:r>
              <a:rPr lang="en" u="sng">
                <a:solidFill>
                  <a:schemeClr val="hlink"/>
                </a:solidFill>
                <a:hlinkClick r:id="rId4"/>
              </a:rPr>
              <a:t>Testing your app with Switch Access on</a:t>
            </a:r>
            <a:endParaRPr/>
          </a:p>
          <a:p>
            <a:pPr marL="0" lvl="0" indent="0" algn="l" rtl="0">
              <a:lnSpc>
                <a:spcPct val="115000"/>
              </a:lnSpc>
              <a:spcBef>
                <a:spcPts val="1415"/>
              </a:spcBef>
              <a:spcAft>
                <a:spcPts val="0"/>
              </a:spcAft>
              <a:buNone/>
            </a:pPr>
            <a:endParaRPr sz="1200">
              <a:solidFill>
                <a:schemeClr val="dk1"/>
              </a:solidFill>
              <a:latin typeface="Roboto"/>
              <a:ea typeface="Roboto"/>
              <a:cs typeface="Roboto"/>
              <a:sym typeface="Roboto"/>
            </a:endParaRPr>
          </a:p>
          <a:p>
            <a:pPr marL="0" lvl="0" indent="0" algn="l" rtl="0">
              <a:spcBef>
                <a:spcPts val="100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87ea636ca_0_1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87ea636ca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TalkBack and Switch Access are part of the Android Accessibility Suite, which are built into many Android devices. There’s also the Accessibility Menu (large on-screen menu to lock your phone, control volume and brightness, take screenshots, and more), and Select to Speak (select items on your screen and hear them read aloud).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Access these accessibility features via the device's </a:t>
            </a:r>
            <a:r>
              <a:rPr lang="en" b="1">
                <a:solidFill>
                  <a:schemeClr val="dk1"/>
                </a:solidFill>
              </a:rPr>
              <a:t>Settings &gt; Accessibility</a:t>
            </a:r>
            <a:r>
              <a:rPr lang="en">
                <a:solidFill>
                  <a:schemeClr val="dk1"/>
                </a:solidFill>
              </a:rPr>
              <a:t> menu.</a:t>
            </a:r>
            <a:endParaRPr>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chemeClr val="hlink"/>
                </a:solidFill>
                <a:hlinkClick r:id="rId3"/>
              </a:rPr>
              <a:t>Android Accessibility Suite</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b87ea636ca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b87ea636ca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87ea636ca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87ea636ca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87ea636ca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b87ea636ca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b87ea636ca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b87ea636ca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b87ea636ca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b87ea636ca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b87ea636ca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b87ea636ca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a:t>Name</a:t>
            </a:r>
            <a:r>
              <a:rPr lang="en"/>
              <a:t> - Enter a name for your application.</a:t>
            </a:r>
            <a:endParaRPr/>
          </a:p>
          <a:p>
            <a:pPr marL="457200" lvl="0" indent="-298450" algn="l" rtl="0">
              <a:spcBef>
                <a:spcPts val="0"/>
              </a:spcBef>
              <a:spcAft>
                <a:spcPts val="0"/>
              </a:spcAft>
              <a:buSzPts val="1100"/>
              <a:buChar char="●"/>
            </a:pPr>
            <a:r>
              <a:rPr lang="en" b="1"/>
              <a:t>Package name</a:t>
            </a:r>
            <a:r>
              <a:rPr lang="en"/>
              <a:t> - A globally unique name that represents your app, similar to a web address. This often is the company web domain (defaults to </a:t>
            </a:r>
            <a:r>
              <a:rPr lang="en">
                <a:solidFill>
                  <a:schemeClr val="dk1"/>
                </a:solidFill>
                <a:latin typeface="Courier New"/>
                <a:ea typeface="Courier New"/>
                <a:cs typeface="Courier New"/>
                <a:sym typeface="Courier New"/>
              </a:rPr>
              <a:t>android.example.com</a:t>
            </a:r>
            <a:r>
              <a:rPr lang="en">
                <a:solidFill>
                  <a:schemeClr val="dk1"/>
                </a:solidFill>
                <a:latin typeface="Roboto"/>
                <a:ea typeface="Roboto"/>
                <a:cs typeface="Roboto"/>
                <a:sym typeface="Roboto"/>
              </a:rPr>
              <a:t>) </a:t>
            </a:r>
            <a:r>
              <a:rPr lang="en"/>
              <a:t>plus the name of the app. If you are not planning to publish your app, you can use the default. You can change this later, but it's extra work.  This will also be the default Java and Kotlin package for your source code.</a:t>
            </a:r>
            <a:endParaRPr/>
          </a:p>
          <a:p>
            <a:pPr marL="457200" lvl="0" indent="-298450" algn="l" rtl="0">
              <a:spcBef>
                <a:spcPts val="0"/>
              </a:spcBef>
              <a:spcAft>
                <a:spcPts val="0"/>
              </a:spcAft>
              <a:buSzPts val="1100"/>
              <a:buChar char="●"/>
            </a:pPr>
            <a:r>
              <a:rPr lang="en" b="1"/>
              <a:t>Save location</a:t>
            </a:r>
            <a:r>
              <a:rPr lang="en"/>
              <a:t> - This is where your app is stored on your computer. </a:t>
            </a:r>
            <a:endParaRPr/>
          </a:p>
          <a:p>
            <a:pPr marL="457200" lvl="0" indent="-298450" algn="l" rtl="0">
              <a:spcBef>
                <a:spcPts val="0"/>
              </a:spcBef>
              <a:spcAft>
                <a:spcPts val="0"/>
              </a:spcAft>
              <a:buSzPts val="1100"/>
              <a:buChar char="●"/>
            </a:pPr>
            <a:r>
              <a:rPr lang="en" b="1"/>
              <a:t>Language</a:t>
            </a:r>
            <a:r>
              <a:rPr lang="en"/>
              <a:t> - Kotlin and the Java programming language are both supported.  For this lesson, select Kotlin.  You can mix Kotlin and Java in different source files in the same project as needed.</a:t>
            </a:r>
            <a:endParaRPr/>
          </a:p>
          <a:p>
            <a:pPr marL="457200" lvl="0" indent="-298450" algn="l" rtl="0">
              <a:spcBef>
                <a:spcPts val="0"/>
              </a:spcBef>
              <a:spcAft>
                <a:spcPts val="0"/>
              </a:spcAft>
              <a:buSzPts val="1100"/>
              <a:buChar char="●"/>
            </a:pPr>
            <a:r>
              <a:rPr lang="en" b="1"/>
              <a:t>Minimum SDK</a:t>
            </a:r>
            <a:r>
              <a:rPr lang="en"/>
              <a:t> - For this project, make sure the Minimum SDK is API 19: Android 4.4 (KitKat). (Click </a:t>
            </a:r>
            <a:r>
              <a:rPr lang="en" b="1"/>
              <a:t>Help me</a:t>
            </a:r>
            <a:r>
              <a:rPr lang="en"/>
              <a:t> choose, to see information about API levels.)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87ea636ca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87ea636ca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Android devices may be running different versions of Android</a:t>
            </a:r>
            <a:r>
              <a:rPr lang="en"/>
              <a:t>. </a:t>
            </a:r>
            <a:r>
              <a:rPr lang="en">
                <a:solidFill>
                  <a:schemeClr val="dk1"/>
                </a:solidFill>
              </a:rPr>
              <a:t>Each Android release has a:</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Platform Version</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API level (for developers)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Version Code —- letters with sweet treats - still occasionally used when talking about Android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new versions of Android are released, developers need to stay up-to-date with the latest best practices to ensure their apps deliver the best experience on as many devices as possible. To find out about the latest versions, their API levels, and the devices they support, check </a:t>
            </a:r>
            <a:r>
              <a:rPr lang="en" u="sng">
                <a:solidFill>
                  <a:srgbClr val="1155CC"/>
                </a:solidFill>
                <a:hlinkClick r:id="rId3">
                  <a:extLst>
                    <a:ext uri="{A12FA001-AC4F-418D-AE19-62706E023703}">
                      <ahyp:hlinkClr xmlns:ahyp="http://schemas.microsoft.com/office/drawing/2018/hyperlinkcolor" val="tx"/>
                    </a:ext>
                  </a:extLst>
                </a:hlinkClick>
              </a:rPr>
              <a:t>What is API Level?</a:t>
            </a:r>
            <a:endParaRPr>
              <a:solidFill>
                <a:srgbClr val="1155CC"/>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87ea636ca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87ea636ca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When you create an Android project, you'll need to define three API levels: </a:t>
            </a:r>
            <a:endParaRPr/>
          </a:p>
          <a:p>
            <a:pPr marL="457200" lvl="0" indent="-298450" algn="l" rtl="0">
              <a:spcBef>
                <a:spcPts val="0"/>
              </a:spcBef>
              <a:spcAft>
                <a:spcPts val="0"/>
              </a:spcAft>
              <a:buSzPts val="1100"/>
              <a:buChar char="●"/>
            </a:pPr>
            <a:r>
              <a:rPr lang="en"/>
              <a:t>The minimum required for a user to install your app </a:t>
            </a:r>
            <a:endParaRPr/>
          </a:p>
          <a:p>
            <a:pPr marL="457200" lvl="0" indent="-298450" algn="l" rtl="0">
              <a:spcBef>
                <a:spcPts val="0"/>
              </a:spcBef>
              <a:spcAft>
                <a:spcPts val="0"/>
              </a:spcAft>
              <a:buSzPts val="1100"/>
              <a:buChar char="●"/>
            </a:pPr>
            <a:r>
              <a:rPr lang="en"/>
              <a:t>The user version you are targeting</a:t>
            </a:r>
            <a:endParaRPr/>
          </a:p>
          <a:p>
            <a:pPr marL="457200" lvl="0" indent="-298450" algn="l" rtl="0">
              <a:spcBef>
                <a:spcPts val="0"/>
              </a:spcBef>
              <a:spcAft>
                <a:spcPts val="0"/>
              </a:spcAft>
              <a:buSzPts val="1100"/>
              <a:buChar char="●"/>
            </a:pPr>
            <a:r>
              <a:rPr lang="en"/>
              <a:t>The version to use to compile your app </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the minimum SDK version has to be less than or equal to the target SDK version, which has to be less than or equal to the compile SDK version. </a:t>
            </a:r>
            <a:endParaRPr/>
          </a:p>
          <a:p>
            <a:pPr marL="0" lvl="0" indent="0" algn="l" rtl="0">
              <a:spcBef>
                <a:spcPts val="0"/>
              </a:spcBef>
              <a:spcAft>
                <a:spcPts val="0"/>
              </a:spcAft>
              <a:buNone/>
            </a:pPr>
            <a:endParaRPr/>
          </a:p>
          <a:p>
            <a:pPr marL="0" lvl="0" indent="0" algn="l" rtl="0">
              <a:spcBef>
                <a:spcPts val="0"/>
              </a:spcBef>
              <a:spcAft>
                <a:spcPts val="0"/>
              </a:spcAft>
              <a:buNone/>
            </a:pPr>
            <a:r>
              <a:rPr lang="en"/>
              <a:t>As new releases of Android come out, it is good practice to compile and test your app against the latest version of the platform, and increment the </a:t>
            </a:r>
            <a:r>
              <a:rPr lang="en">
                <a:latin typeface="Courier New"/>
                <a:ea typeface="Courier New"/>
                <a:cs typeface="Courier New"/>
                <a:sym typeface="Courier New"/>
              </a:rPr>
              <a:t>compileSdk</a:t>
            </a:r>
            <a:r>
              <a:rPr lang="en"/>
              <a:t> and </a:t>
            </a:r>
            <a:r>
              <a:rPr lang="en">
                <a:latin typeface="Courier New"/>
                <a:ea typeface="Courier New"/>
                <a:cs typeface="Courier New"/>
                <a:sym typeface="Courier New"/>
              </a:rPr>
              <a:t>targetSdk</a:t>
            </a:r>
            <a:r>
              <a:rPr lang="en"/>
              <a:t> levels.</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Resources:</a:t>
            </a:r>
            <a:endParaRPr b="1"/>
          </a:p>
          <a:p>
            <a:pPr marL="457200" marR="360045" lvl="0" indent="-298450" algn="l" rtl="0">
              <a:spcBef>
                <a:spcPts val="0"/>
              </a:spcBef>
              <a:spcAft>
                <a:spcPts val="0"/>
              </a:spcAft>
              <a:buSzPts val="1100"/>
              <a:buChar char="●"/>
            </a:pPr>
            <a:r>
              <a:rPr lang="en" u="sng">
                <a:solidFill>
                  <a:schemeClr val="hlink"/>
                </a:solidFill>
                <a:hlinkClick r:id="rId3"/>
              </a:rPr>
              <a:t>What is API Level?</a:t>
            </a:r>
            <a:endParaRPr>
              <a:solidFill>
                <a:schemeClr val="dk1"/>
              </a:solidFill>
            </a:endParaRPr>
          </a:p>
          <a:p>
            <a:pPr marL="457200" marR="360045" lvl="0" indent="-304800" algn="l" rtl="0">
              <a:spcBef>
                <a:spcPts val="0"/>
              </a:spcBef>
              <a:spcAft>
                <a:spcPts val="0"/>
              </a:spcAft>
              <a:buClr>
                <a:schemeClr val="dk1"/>
              </a:buClr>
              <a:buSzPts val="1200"/>
              <a:buFont typeface="Times New Roman"/>
              <a:buChar char="●"/>
            </a:pPr>
            <a:r>
              <a:rPr lang="en" u="sng">
                <a:solidFill>
                  <a:srgbClr val="1155CC"/>
                </a:solidFill>
                <a:hlinkClick r:id="rId4">
                  <a:extLst>
                    <a:ext uri="{A12FA001-AC4F-418D-AE19-62706E023703}">
                      <ahyp:hlinkClr xmlns:ahyp="http://schemas.microsoft.com/office/drawing/2018/hyperlinkcolor" val="tx"/>
                    </a:ext>
                  </a:extLst>
                </a:hlinkClick>
              </a:rPr>
              <a:t>Picking your compileSdkVersion, minSdkVersion, and targetSdkVersion</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1415"/>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pache.org/licenses/LICENSE-2.0"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sson Tittle">
  <p:cSld name="BLANK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txBox="1">
            <a:spLocks noGrp="1"/>
          </p:cNvSpPr>
          <p:nvPr>
            <p:ph type="sldNum" idx="3"/>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txBox="1">
            <a:spLocks noGrp="1"/>
          </p:cNvSpPr>
          <p:nvPr>
            <p:ph type="subTitle" idx="1"/>
          </p:nvPr>
        </p:nvSpPr>
        <p:spPr>
          <a:xfrm>
            <a:off x="265500" y="564125"/>
            <a:ext cx="4045200" cy="5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4"/>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0" y="0"/>
            <a:ext cx="9144000" cy="4670926"/>
          </a:xfrm>
          <a:prstGeom prst="rect">
            <a:avLst/>
          </a:prstGeom>
          <a:noFill/>
          <a:ln>
            <a:noFill/>
          </a:ln>
        </p:spPr>
      </p:pic>
      <p:sp>
        <p:nvSpPr>
          <p:cNvPr id="64" name="Google Shape;64;p14"/>
          <p:cNvSpPr txBox="1"/>
          <p:nvPr/>
        </p:nvSpPr>
        <p:spPr>
          <a:xfrm>
            <a:off x="2307203" y="4761300"/>
            <a:ext cx="28422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b="1">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xmlns:p15="http://schemas.microsoft.com/office/powerpoint/2012/main">
        <p15:guide id="1" orient="horz" pos="31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73042"/>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0" y="0"/>
            <a:ext cx="8520600" cy="467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AFAFA"/>
              </a:buClr>
              <a:buSzPts val="5200"/>
              <a:buNone/>
              <a:defRPr sz="5200" b="1">
                <a:solidFill>
                  <a:srgbClr val="FAFAFA"/>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7" name="Google Shape;67;p1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5"/>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69"/>
        <p:cNvGrpSpPr/>
        <p:nvPr/>
      </p:nvGrpSpPr>
      <p:grpSpPr>
        <a:xfrm>
          <a:off x="0" y="0"/>
          <a:ext cx="0" cy="0"/>
          <a:chOff x="0" y="0"/>
          <a:chExt cx="0" cy="0"/>
        </a:xfrm>
      </p:grpSpPr>
      <p:sp>
        <p:nvSpPr>
          <p:cNvPr id="70" name="Google Shape;70;p16"/>
          <p:cNvSpPr/>
          <p:nvPr/>
        </p:nvSpPr>
        <p:spPr>
          <a:xfrm>
            <a:off x="-11200" y="-37825"/>
            <a:ext cx="9155100" cy="10185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6"/>
          <p:cNvSpPr txBox="1">
            <a:spLocks noGrp="1"/>
          </p:cNvSpPr>
          <p:nvPr>
            <p:ph type="body" idx="1"/>
          </p:nvPr>
        </p:nvSpPr>
        <p:spPr>
          <a:xfrm>
            <a:off x="311700" y="1076275"/>
            <a:ext cx="8520600" cy="3193800"/>
          </a:xfrm>
          <a:prstGeom prst="rect">
            <a:avLst/>
          </a:prstGeom>
        </p:spPr>
        <p:txBody>
          <a:bodyPr spcFirstLastPara="1" wrap="square" lIns="91425" tIns="91425" rIns="91425" bIns="91425" anchor="t" anchorCtr="0">
            <a:noAutofit/>
          </a:bodyPr>
          <a:lstStyle>
            <a:lvl1pPr marL="457200" lvl="0" indent="-381000" rtl="0">
              <a:lnSpc>
                <a:spcPct val="115000"/>
              </a:lnSpc>
              <a:spcBef>
                <a:spcPts val="1000"/>
              </a:spcBef>
              <a:spcAft>
                <a:spcPts val="0"/>
              </a:spcAft>
              <a:buSzPts val="2400"/>
              <a:buAutoNum type="arabicPeriod"/>
              <a:defRPr/>
            </a:lvl1pPr>
            <a:lvl2pPr marL="914400" lvl="1" indent="-355600" rtl="0">
              <a:lnSpc>
                <a:spcPct val="115000"/>
              </a:lnSpc>
              <a:spcBef>
                <a:spcPts val="1000"/>
              </a:spcBef>
              <a:spcAft>
                <a:spcPts val="0"/>
              </a:spcAft>
              <a:buSzPts val="2000"/>
              <a:buAutoNum type="alphaLcPeriod"/>
              <a:defRPr sz="2000"/>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73" name="Google Shape;73;p1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6"/>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hyperlink" Target="https://www.apache.org/licenses/LICENSE-2.0" TargetMode="Externa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footer.png"/>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CAF50"/>
              </a:buClr>
              <a:buSzPts val="3600"/>
              <a:buFont typeface="Roboto"/>
              <a:buNone/>
              <a:defRPr sz="3600" b="1">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SzPts val="2400"/>
              <a:buFont typeface="Roboto"/>
              <a:buChar char="●"/>
              <a:defRPr sz="2400">
                <a:latin typeface="Roboto"/>
                <a:ea typeface="Roboto"/>
                <a:cs typeface="Roboto"/>
                <a:sym typeface="Roboto"/>
              </a:defRPr>
            </a:lvl1pPr>
            <a:lvl2pPr marL="914400" lvl="1" indent="-342900" rtl="0">
              <a:lnSpc>
                <a:spcPct val="150000"/>
              </a:lnSpc>
              <a:spcBef>
                <a:spcPts val="0"/>
              </a:spcBef>
              <a:spcAft>
                <a:spcPts val="0"/>
              </a:spcAft>
              <a:buSzPts val="1800"/>
              <a:buFont typeface="Roboto"/>
              <a:buChar char="○"/>
              <a:defRPr sz="1800">
                <a:latin typeface="Roboto"/>
                <a:ea typeface="Roboto"/>
                <a:cs typeface="Roboto"/>
                <a:sym typeface="Roboto"/>
              </a:defRPr>
            </a:lvl2pPr>
            <a:lvl3pPr marL="1371600" lvl="2" indent="-317500" rtl="0">
              <a:lnSpc>
                <a:spcPct val="150000"/>
              </a:lnSpc>
              <a:spcBef>
                <a:spcPts val="0"/>
              </a:spcBef>
              <a:spcAft>
                <a:spcPts val="0"/>
              </a:spcAft>
              <a:buSzPts val="1400"/>
              <a:buFont typeface="Roboto"/>
              <a:buChar char="■"/>
              <a:defRPr>
                <a:latin typeface="Roboto"/>
                <a:ea typeface="Roboto"/>
                <a:cs typeface="Roboto"/>
                <a:sym typeface="Roboto"/>
              </a:defRPr>
            </a:lvl3pPr>
            <a:lvl4pPr marL="1828800" lvl="3" indent="-317500" rtl="0">
              <a:lnSpc>
                <a:spcPct val="115000"/>
              </a:lnSpc>
              <a:spcBef>
                <a:spcPts val="0"/>
              </a:spcBef>
              <a:spcAft>
                <a:spcPts val="0"/>
              </a:spcAft>
              <a:buSzPts val="1400"/>
              <a:buFont typeface="Roboto"/>
              <a:buChar char="●"/>
              <a:defRPr>
                <a:latin typeface="Roboto"/>
                <a:ea typeface="Roboto"/>
                <a:cs typeface="Roboto"/>
                <a:sym typeface="Roboto"/>
              </a:defRPr>
            </a:lvl4pPr>
            <a:lvl5pPr marL="2286000" lvl="4" indent="-317500"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54" name="Google Shape;54;p13"/>
          <p:cNvSpPr txBox="1">
            <a:spLocks noGrp="1"/>
          </p:cNvSpPr>
          <p:nvPr>
            <p:ph type="sldNum" idx="12"/>
          </p:nvPr>
        </p:nvSpPr>
        <p:spPr>
          <a:xfrm>
            <a:off x="8548658" y="47394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p:nvPr/>
        </p:nvSpPr>
        <p:spPr>
          <a:xfrm>
            <a:off x="9303675" y="2108450"/>
            <a:ext cx="5446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13"/>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21.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developer.android.com/guide/topics/ui/declaring-layout" TargetMode="External"/><Relationship Id="rId7" Type="http://schemas.openxmlformats.org/officeDocument/2006/relationships/hyperlink" Target="https://developer.android.com/reference/kotlin/android/view/ViewGroup" TargetMode="External"/><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hyperlink" Target="https://developer.android.com/reference/kotlin/android/view/View" TargetMode="External"/><Relationship Id="rId5" Type="http://schemas.openxmlformats.org/officeDocument/2006/relationships/hyperlink" Target="https://developer.android.com/guide/topics/ui/ui-events.html" TargetMode="External"/><Relationship Id="rId4" Type="http://schemas.openxmlformats.org/officeDocument/2006/relationships/hyperlink" Target="https://developer.android.com/guide/topics/ui/layout/linea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developer.android.com/courses/pathways/android-development-with-kotlin-4" TargetMode="External"/><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0" y="-95003"/>
            <a:ext cx="9144000" cy="4676399"/>
          </a:xfrm>
          <a:prstGeom prst="rect">
            <a:avLst/>
          </a:prstGeom>
          <a:noFill/>
          <a:ln>
            <a:noFill/>
          </a:ln>
        </p:spPr>
      </p:pic>
      <p:sp>
        <p:nvSpPr>
          <p:cNvPr id="80" name="Google Shape;80;p1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81" name="Google Shape;81;p17"/>
          <p:cNvSpPr txBox="1"/>
          <p:nvPr/>
        </p:nvSpPr>
        <p:spPr>
          <a:xfrm>
            <a:off x="780325" y="1681525"/>
            <a:ext cx="3604800" cy="28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rgbClr val="FAFAFA"/>
                </a:solidFill>
                <a:latin typeface="Google Sans"/>
                <a:ea typeface="Google Sans"/>
                <a:cs typeface="Google Sans"/>
                <a:sym typeface="Google Sans"/>
              </a:rPr>
              <a:t>Lección 4:</a:t>
            </a:r>
            <a:endParaRPr sz="3600" dirty="0">
              <a:solidFill>
                <a:srgbClr val="FAFAFA"/>
              </a:solidFill>
              <a:latin typeface="Google Sans"/>
              <a:ea typeface="Google Sans"/>
              <a:cs typeface="Google Sans"/>
              <a:sym typeface="Google Sans"/>
            </a:endParaRPr>
          </a:p>
          <a:p>
            <a:pPr marL="0" lvl="0" indent="0" algn="l" rtl="0">
              <a:spcBef>
                <a:spcPts val="0"/>
              </a:spcBef>
              <a:spcAft>
                <a:spcPts val="0"/>
              </a:spcAft>
              <a:buNone/>
            </a:pPr>
            <a:r>
              <a:rPr lang="en" sz="3600" dirty="0">
                <a:solidFill>
                  <a:srgbClr val="FAFAFA"/>
                </a:solidFill>
                <a:latin typeface="Google Sans"/>
                <a:ea typeface="Google Sans"/>
                <a:cs typeface="Google Sans"/>
                <a:sym typeface="Google Sans"/>
              </a:rPr>
              <a:t>Crea tu primer aplicación Android</a:t>
            </a:r>
            <a:endParaRPr sz="3600" dirty="0">
              <a:solidFill>
                <a:srgbClr val="FAFAFA"/>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Recorrido</a:t>
            </a:r>
            <a:r>
              <a:rPr lang="en-US" dirty="0"/>
              <a:t> por Android Studio</a:t>
            </a:r>
            <a:endParaRPr dirty="0"/>
          </a:p>
        </p:txBody>
      </p:sp>
      <p:sp>
        <p:nvSpPr>
          <p:cNvPr id="144" name="Google Shape;144;p2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45" name="Google Shape;145;p26"/>
          <p:cNvPicPr preferRelativeResize="0"/>
          <p:nvPr/>
        </p:nvPicPr>
        <p:blipFill>
          <a:blip r:embed="rId3">
            <a:alphaModFix/>
          </a:blip>
          <a:stretch>
            <a:fillRect/>
          </a:stretch>
        </p:blipFill>
        <p:spPr>
          <a:xfrm>
            <a:off x="1143000" y="1048320"/>
            <a:ext cx="6773363" cy="34772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Ejecute</a:t>
            </a:r>
            <a:r>
              <a:rPr lang="en-US" dirty="0"/>
              <a:t> </a:t>
            </a:r>
            <a:r>
              <a:rPr lang="en-US" dirty="0" err="1"/>
              <a:t>su</a:t>
            </a:r>
            <a:r>
              <a:rPr lang="en-US" dirty="0"/>
              <a:t> </a:t>
            </a:r>
            <a:r>
              <a:rPr lang="en-US" dirty="0" err="1"/>
              <a:t>aplicación</a:t>
            </a:r>
            <a:endParaRPr dirty="0"/>
          </a:p>
        </p:txBody>
      </p:sp>
      <p:sp>
        <p:nvSpPr>
          <p:cNvPr id="151" name="Google Shape;151;p2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52" name="Google Shape;152;p27"/>
          <p:cNvPicPr preferRelativeResize="0"/>
          <p:nvPr/>
        </p:nvPicPr>
        <p:blipFill>
          <a:blip r:embed="rId3">
            <a:alphaModFix/>
          </a:blip>
          <a:stretch>
            <a:fillRect/>
          </a:stretch>
        </p:blipFill>
        <p:spPr>
          <a:xfrm>
            <a:off x="387893" y="1169109"/>
            <a:ext cx="1639615" cy="3387933"/>
          </a:xfrm>
          <a:prstGeom prst="rect">
            <a:avLst/>
          </a:prstGeom>
          <a:noFill/>
          <a:ln>
            <a:noFill/>
          </a:ln>
        </p:spPr>
      </p:pic>
      <p:sp>
        <p:nvSpPr>
          <p:cNvPr id="153" name="Google Shape;153;p27"/>
          <p:cNvSpPr txBox="1"/>
          <p:nvPr/>
        </p:nvSpPr>
        <p:spPr>
          <a:xfrm>
            <a:off x="3008975" y="1755725"/>
            <a:ext cx="4913400" cy="1285800"/>
          </a:xfrm>
          <a:prstGeom prst="rect">
            <a:avLst/>
          </a:prstGeom>
          <a:noFill/>
          <a:ln>
            <a:noFill/>
          </a:ln>
        </p:spPr>
        <p:txBody>
          <a:bodyPr spcFirstLastPara="1" wrap="square" lIns="91425" tIns="91425" rIns="91425" bIns="91425" anchor="t" anchorCtr="0">
            <a:noAutofit/>
          </a:bodyPr>
          <a:lstStyle/>
          <a:p>
            <a:pPr marL="457200" lvl="0" indent="-381000">
              <a:lnSpc>
                <a:spcPct val="115000"/>
              </a:lnSpc>
              <a:buSzPts val="2400"/>
              <a:buFont typeface="Roboto"/>
              <a:buChar char="●"/>
            </a:pPr>
            <a:r>
              <a:rPr lang="en-US" sz="2400" dirty="0" err="1">
                <a:latin typeface="Roboto"/>
                <a:ea typeface="Roboto"/>
                <a:cs typeface="Roboto"/>
                <a:sym typeface="Roboto"/>
              </a:rPr>
              <a:t>Dispositivo</a:t>
            </a:r>
            <a:r>
              <a:rPr lang="en-US" sz="2400" dirty="0">
                <a:latin typeface="Roboto"/>
                <a:ea typeface="Roboto"/>
                <a:cs typeface="Roboto"/>
                <a:sym typeface="Roboto"/>
              </a:rPr>
              <a:t> Android (</a:t>
            </a:r>
            <a:r>
              <a:rPr lang="en-US" sz="2400" dirty="0" err="1">
                <a:latin typeface="Roboto"/>
                <a:ea typeface="Roboto"/>
                <a:cs typeface="Roboto"/>
                <a:sym typeface="Roboto"/>
              </a:rPr>
              <a:t>teléfono</a:t>
            </a:r>
            <a:r>
              <a:rPr lang="en-US" sz="2400" dirty="0">
                <a:latin typeface="Roboto"/>
                <a:ea typeface="Roboto"/>
                <a:cs typeface="Roboto"/>
                <a:sym typeface="Roboto"/>
              </a:rPr>
              <a:t>, </a:t>
            </a:r>
            <a:r>
              <a:rPr lang="en-US" sz="2400" dirty="0" err="1">
                <a:latin typeface="Roboto"/>
                <a:ea typeface="Roboto"/>
                <a:cs typeface="Roboto"/>
                <a:sym typeface="Roboto"/>
              </a:rPr>
              <a:t>tableta</a:t>
            </a:r>
            <a:r>
              <a:rPr lang="en-US" sz="2400" dirty="0">
                <a:latin typeface="Roboto"/>
                <a:ea typeface="Roboto"/>
                <a:cs typeface="Roboto"/>
                <a:sym typeface="Roboto"/>
              </a:rPr>
              <a:t>)</a:t>
            </a:r>
            <a:endParaRPr sz="2400" dirty="0">
              <a:latin typeface="Roboto"/>
              <a:ea typeface="Roboto"/>
              <a:cs typeface="Roboto"/>
              <a:sym typeface="Roboto"/>
            </a:endParaRPr>
          </a:p>
          <a:p>
            <a:pPr marL="457200" lvl="0" indent="-381000">
              <a:lnSpc>
                <a:spcPct val="115000"/>
              </a:lnSpc>
              <a:spcBef>
                <a:spcPts val="1000"/>
              </a:spcBef>
              <a:spcAft>
                <a:spcPts val="1000"/>
              </a:spcAft>
              <a:buSzPts val="2400"/>
              <a:buFont typeface="Roboto"/>
              <a:buChar char="●"/>
            </a:pPr>
            <a:r>
              <a:rPr lang="en-US" sz="2400" dirty="0" err="1">
                <a:latin typeface="Roboto"/>
                <a:ea typeface="Roboto"/>
                <a:cs typeface="Roboto"/>
                <a:sym typeface="Roboto"/>
              </a:rPr>
              <a:t>Emulador</a:t>
            </a:r>
            <a:r>
              <a:rPr lang="en-US" sz="2400" dirty="0">
                <a:latin typeface="Roboto"/>
                <a:ea typeface="Roboto"/>
                <a:cs typeface="Roboto"/>
                <a:sym typeface="Roboto"/>
              </a:rPr>
              <a:t> </a:t>
            </a:r>
            <a:r>
              <a:rPr lang="en-US" sz="2400" dirty="0" err="1">
                <a:latin typeface="Roboto"/>
                <a:ea typeface="Roboto"/>
                <a:cs typeface="Roboto"/>
                <a:sym typeface="Roboto"/>
              </a:rPr>
              <a:t>en</a:t>
            </a:r>
            <a:r>
              <a:rPr lang="en-US" sz="2400" dirty="0">
                <a:latin typeface="Roboto"/>
                <a:ea typeface="Roboto"/>
                <a:cs typeface="Roboto"/>
                <a:sym typeface="Roboto"/>
              </a:rPr>
              <a:t> </a:t>
            </a:r>
            <a:r>
              <a:rPr lang="en-US" sz="2400" dirty="0" err="1">
                <a:latin typeface="Roboto"/>
                <a:ea typeface="Roboto"/>
                <a:cs typeface="Roboto"/>
                <a:sym typeface="Roboto"/>
              </a:rPr>
              <a:t>tu</a:t>
            </a:r>
            <a:r>
              <a:rPr lang="en-US" sz="2400" dirty="0">
                <a:latin typeface="Roboto"/>
                <a:ea typeface="Roboto"/>
                <a:cs typeface="Roboto"/>
                <a:sym typeface="Roboto"/>
              </a:rPr>
              <a:t> </a:t>
            </a:r>
            <a:r>
              <a:rPr lang="en-US" sz="2400" dirty="0" err="1">
                <a:latin typeface="Roboto"/>
                <a:ea typeface="Roboto"/>
                <a:cs typeface="Roboto"/>
                <a:sym typeface="Roboto"/>
              </a:rPr>
              <a:t>computadora</a:t>
            </a:r>
            <a:endParaRPr sz="2400"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Android Virtual Device (AVD) Manager</a:t>
            </a:r>
            <a:endParaRPr dirty="0"/>
          </a:p>
        </p:txBody>
      </p:sp>
      <p:sp>
        <p:nvSpPr>
          <p:cNvPr id="159" name="Google Shape;159;p2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60" name="Google Shape;160;p28"/>
          <p:cNvPicPr preferRelativeResize="0"/>
          <p:nvPr/>
        </p:nvPicPr>
        <p:blipFill>
          <a:blip r:embed="rId3">
            <a:alphaModFix/>
          </a:blip>
          <a:stretch>
            <a:fillRect/>
          </a:stretch>
        </p:blipFill>
        <p:spPr>
          <a:xfrm>
            <a:off x="612337" y="1036400"/>
            <a:ext cx="7919326" cy="349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66" name="Google Shape;166;p29"/>
          <p:cNvSpPr txBox="1"/>
          <p:nvPr/>
        </p:nvSpPr>
        <p:spPr>
          <a:xfrm>
            <a:off x="311700" y="1463999"/>
            <a:ext cx="8520600" cy="1832100"/>
          </a:xfrm>
          <a:prstGeom prst="rect">
            <a:avLst/>
          </a:prstGeom>
          <a:noFill/>
          <a:ln>
            <a:noFill/>
          </a:ln>
        </p:spPr>
        <p:txBody>
          <a:bodyPr spcFirstLastPara="1" wrap="square" lIns="91425" tIns="91425" rIns="91425" bIns="91425" anchor="b" anchorCtr="0">
            <a:noAutofit/>
          </a:bodyPr>
          <a:lstStyle/>
          <a:p>
            <a:pPr lvl="0" algn="ctr"/>
            <a:r>
              <a:rPr lang="es-ES" sz="5200" b="1" dirty="0">
                <a:solidFill>
                  <a:srgbClr val="FAFAFA"/>
                </a:solidFill>
                <a:latin typeface="Roboto"/>
                <a:ea typeface="Roboto"/>
                <a:cs typeface="Roboto"/>
                <a:sym typeface="Roboto"/>
              </a:rPr>
              <a:t>Anatomía de una aplicación de Android</a:t>
            </a:r>
          </a:p>
          <a:p>
            <a:pPr lvl="0" algn="ctr"/>
            <a:r>
              <a:rPr lang="es-ES" sz="5200" b="1" dirty="0">
                <a:solidFill>
                  <a:srgbClr val="FAFAFA"/>
                </a:solidFill>
                <a:latin typeface="Roboto"/>
                <a:ea typeface="Roboto"/>
                <a:cs typeface="Roboto"/>
                <a:sym typeface="Roboto"/>
              </a:rPr>
              <a:t>proyecto</a:t>
            </a:r>
            <a:endParaRPr sz="5200" b="1" dirty="0">
              <a:solidFill>
                <a:srgbClr val="FAFAFA"/>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Anatomía de un proyecto de aplicación básico</a:t>
            </a:r>
            <a:endParaRPr dirty="0"/>
          </a:p>
        </p:txBody>
      </p:sp>
      <p:sp>
        <p:nvSpPr>
          <p:cNvPr id="172" name="Google Shape;172;p30"/>
          <p:cNvSpPr txBox="1">
            <a:spLocks noGrp="1"/>
          </p:cNvSpPr>
          <p:nvPr>
            <p:ph type="body" idx="1"/>
          </p:nvPr>
        </p:nvSpPr>
        <p:spPr>
          <a:xfrm>
            <a:off x="311700" y="1747800"/>
            <a:ext cx="8520600" cy="1666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dirty="0"/>
              <a:t>Actividades</a:t>
            </a:r>
            <a:endParaRPr sz="2200" dirty="0"/>
          </a:p>
          <a:p>
            <a:pPr lvl="0" indent="-368300">
              <a:buSzPts val="2200"/>
              <a:buChar char="●"/>
            </a:pPr>
            <a:r>
              <a:rPr lang="es-ES" sz="2200" dirty="0"/>
              <a:t>Recursos (archivos de diseño, imágenes, archivos de audio, temas y colores)</a:t>
            </a:r>
            <a:endParaRPr sz="2200" dirty="0"/>
          </a:p>
          <a:p>
            <a:pPr marL="457200" lvl="0" indent="-368300" algn="l" rtl="0">
              <a:spcBef>
                <a:spcPts val="1000"/>
              </a:spcBef>
              <a:spcAft>
                <a:spcPts val="1000"/>
              </a:spcAft>
              <a:buSzPts val="2200"/>
              <a:buChar char="●"/>
            </a:pPr>
            <a:r>
              <a:rPr lang="en" sz="2200" dirty="0"/>
              <a:t>Archivos Gradle</a:t>
            </a:r>
            <a:endParaRPr sz="2200" dirty="0"/>
          </a:p>
        </p:txBody>
      </p:sp>
      <p:sp>
        <p:nvSpPr>
          <p:cNvPr id="173" name="Google Shape;173;p3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Estructura del proyecto de la aplicación de Android</a:t>
            </a:r>
            <a:endParaRPr dirty="0"/>
          </a:p>
        </p:txBody>
      </p:sp>
      <p:sp>
        <p:nvSpPr>
          <p:cNvPr id="179" name="Google Shape;179;p31"/>
          <p:cNvSpPr txBox="1">
            <a:spLocks noGrp="1"/>
          </p:cNvSpPr>
          <p:nvPr>
            <p:ph type="body" idx="1"/>
          </p:nvPr>
        </p:nvSpPr>
        <p:spPr>
          <a:xfrm>
            <a:off x="590550" y="1152475"/>
            <a:ext cx="8241600" cy="31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MyApplication</a:t>
            </a:r>
            <a:endParaRPr sz="1800">
              <a:latin typeface="Consolas"/>
              <a:ea typeface="Consolas"/>
              <a:cs typeface="Consolas"/>
              <a:sym typeface="Consolas"/>
            </a:endParaRPr>
          </a:p>
          <a:p>
            <a:pPr marL="0" lvl="0" indent="0" algn="l" rtl="0">
              <a:lnSpc>
                <a:spcPct val="85000"/>
              </a:lnSpc>
              <a:spcBef>
                <a:spcPts val="300"/>
              </a:spcBef>
              <a:spcAft>
                <a:spcPts val="0"/>
              </a:spcAft>
              <a:buClr>
                <a:schemeClr val="dk1"/>
              </a:buClr>
              <a:buSzPts val="1100"/>
              <a:buFont typeface="Arial"/>
              <a:buNone/>
            </a:pPr>
            <a:r>
              <a:rPr lang="en" sz="1800">
                <a:latin typeface="Consolas"/>
                <a:ea typeface="Consolas"/>
                <a:cs typeface="Consolas"/>
                <a:sym typeface="Consolas"/>
              </a:rPr>
              <a:t>├── app</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libs</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src</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androidTest</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main</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 java</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res</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 AndroidManifest.xml</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 test</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build.gradle</a:t>
            </a:r>
            <a:endParaRPr sz="1800">
              <a:latin typeface="Consolas"/>
              <a:ea typeface="Consolas"/>
              <a:cs typeface="Consolas"/>
              <a:sym typeface="Consolas"/>
            </a:endParaRPr>
          </a:p>
          <a:p>
            <a:pPr marL="0" lvl="0" indent="0" algn="l" rtl="0">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gradlew</a:t>
            </a:r>
            <a:endParaRPr sz="1800">
              <a:latin typeface="Consolas"/>
              <a:ea typeface="Consolas"/>
              <a:cs typeface="Consolas"/>
              <a:sym typeface="Consolas"/>
            </a:endParaRPr>
          </a:p>
          <a:p>
            <a:pPr marL="0" lvl="0" indent="0" algn="l" rtl="0">
              <a:lnSpc>
                <a:spcPct val="90000"/>
              </a:lnSpc>
              <a:spcBef>
                <a:spcPts val="0"/>
              </a:spcBef>
              <a:spcAft>
                <a:spcPts val="0"/>
              </a:spcAft>
              <a:buClr>
                <a:schemeClr val="dk1"/>
              </a:buClr>
              <a:buSzPts val="1100"/>
              <a:buFont typeface="Arial"/>
              <a:buNone/>
            </a:pPr>
            <a:endParaRPr sz="1800">
              <a:latin typeface="Consolas"/>
              <a:ea typeface="Consolas"/>
              <a:cs typeface="Consolas"/>
              <a:sym typeface="Consolas"/>
            </a:endParaRPr>
          </a:p>
          <a:p>
            <a:pPr marL="0" lvl="0" indent="0" algn="l" rtl="0">
              <a:lnSpc>
                <a:spcPct val="90000"/>
              </a:lnSpc>
              <a:spcBef>
                <a:spcPts val="0"/>
              </a:spcBef>
              <a:spcAft>
                <a:spcPts val="0"/>
              </a:spcAft>
              <a:buNone/>
            </a:pPr>
            <a:endParaRPr sz="1800">
              <a:latin typeface="Consolas"/>
              <a:ea typeface="Consolas"/>
              <a:cs typeface="Consolas"/>
              <a:sym typeface="Consolas"/>
            </a:endParaRPr>
          </a:p>
        </p:txBody>
      </p:sp>
      <p:sp>
        <p:nvSpPr>
          <p:cNvPr id="180" name="Google Shape;180;p3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Examinar</a:t>
            </a:r>
            <a:r>
              <a:rPr lang="en-US" dirty="0"/>
              <a:t> </a:t>
            </a:r>
            <a:r>
              <a:rPr lang="en-US" dirty="0" err="1"/>
              <a:t>archivos</a:t>
            </a:r>
            <a:r>
              <a:rPr lang="en-US" dirty="0"/>
              <a:t> </a:t>
            </a:r>
            <a:r>
              <a:rPr lang="en-US" dirty="0" err="1"/>
              <a:t>en</a:t>
            </a:r>
            <a:r>
              <a:rPr lang="en-US" dirty="0"/>
              <a:t> Android Studio</a:t>
            </a:r>
            <a:endParaRPr dirty="0"/>
          </a:p>
        </p:txBody>
      </p:sp>
      <p:sp>
        <p:nvSpPr>
          <p:cNvPr id="186" name="Google Shape;186;p3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87" name="Google Shape;187;p32"/>
          <p:cNvPicPr preferRelativeResize="0"/>
          <p:nvPr/>
        </p:nvPicPr>
        <p:blipFill>
          <a:blip r:embed="rId3">
            <a:alphaModFix/>
          </a:blip>
          <a:stretch>
            <a:fillRect/>
          </a:stretch>
        </p:blipFill>
        <p:spPr>
          <a:xfrm>
            <a:off x="311700" y="1447800"/>
            <a:ext cx="6124575" cy="2619375"/>
          </a:xfrm>
          <a:prstGeom prst="rect">
            <a:avLst/>
          </a:prstGeom>
          <a:noFill/>
          <a:ln>
            <a:noFill/>
          </a:ln>
        </p:spPr>
      </p:pic>
      <p:pic>
        <p:nvPicPr>
          <p:cNvPr id="188" name="Google Shape;188;p32"/>
          <p:cNvPicPr preferRelativeResize="0"/>
          <p:nvPr/>
        </p:nvPicPr>
        <p:blipFill rotWithShape="1">
          <a:blip r:embed="rId4">
            <a:alphaModFix/>
          </a:blip>
          <a:srcRect r="3549"/>
          <a:stretch/>
        </p:blipFill>
        <p:spPr>
          <a:xfrm>
            <a:off x="6758000" y="1424000"/>
            <a:ext cx="1681150" cy="219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94" name="Google Shape;194;p33"/>
          <p:cNvSpPr txBox="1"/>
          <p:nvPr/>
        </p:nvSpPr>
        <p:spPr>
          <a:xfrm>
            <a:off x="311700" y="1006800"/>
            <a:ext cx="8520600" cy="2088900"/>
          </a:xfrm>
          <a:prstGeom prst="rect">
            <a:avLst/>
          </a:prstGeom>
          <a:noFill/>
          <a:ln>
            <a:noFill/>
          </a:ln>
        </p:spPr>
        <p:txBody>
          <a:bodyPr spcFirstLastPara="1" wrap="square" lIns="91425" tIns="91425" rIns="91425" bIns="91425" anchor="b" anchorCtr="0">
            <a:noAutofit/>
          </a:bodyPr>
          <a:lstStyle/>
          <a:p>
            <a:pPr lvl="0" algn="ctr"/>
            <a:r>
              <a:rPr lang="es-ES" sz="5200" b="1" dirty="0">
                <a:solidFill>
                  <a:srgbClr val="FAFAFA"/>
                </a:solidFill>
                <a:latin typeface="Roboto"/>
                <a:ea typeface="Roboto"/>
                <a:cs typeface="Roboto"/>
                <a:sym typeface="Roboto"/>
              </a:rPr>
              <a:t>Diseños y recursos en Android</a:t>
            </a:r>
            <a:endParaRPr sz="5200" b="1" dirty="0">
              <a:solidFill>
                <a:srgbClr val="FAFAFA"/>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Views</a:t>
            </a:r>
            <a:endParaRPr/>
          </a:p>
        </p:txBody>
      </p:sp>
      <p:sp>
        <p:nvSpPr>
          <p:cNvPr id="200" name="Google Shape;200;p34"/>
          <p:cNvSpPr txBox="1">
            <a:spLocks noGrp="1"/>
          </p:cNvSpPr>
          <p:nvPr>
            <p:ph type="body" idx="1"/>
          </p:nvPr>
        </p:nvSpPr>
        <p:spPr>
          <a:xfrm>
            <a:off x="311700" y="1533475"/>
            <a:ext cx="8689796" cy="2730000"/>
          </a:xfrm>
          <a:prstGeom prst="rect">
            <a:avLst/>
          </a:prstGeom>
        </p:spPr>
        <p:txBody>
          <a:bodyPr spcFirstLastPara="1" wrap="square" lIns="91425" tIns="91425" rIns="91425" bIns="91425" anchor="t" anchorCtr="0">
            <a:noAutofit/>
          </a:bodyPr>
          <a:lstStyle/>
          <a:p>
            <a:pPr lvl="0">
              <a:spcBef>
                <a:spcPts val="0"/>
              </a:spcBef>
              <a:buChar char="●"/>
            </a:pPr>
            <a:r>
              <a:rPr lang="es-ES" dirty="0"/>
              <a:t>Las vistas son los componentes básicos de la interfaz de usuario en Android</a:t>
            </a:r>
            <a:endParaRPr dirty="0"/>
          </a:p>
          <a:p>
            <a:pPr lvl="1" indent="-381000">
              <a:spcBef>
                <a:spcPts val="0"/>
              </a:spcBef>
              <a:buSzPts val="2400"/>
              <a:buChar char="○"/>
            </a:pPr>
            <a:r>
              <a:rPr lang="es-ES" sz="2400" dirty="0"/>
              <a:t>Delimitado por un área rectangular en la pantalla</a:t>
            </a:r>
            <a:endParaRPr sz="2400" dirty="0"/>
          </a:p>
          <a:p>
            <a:pPr lvl="1" indent="-381000">
              <a:spcBef>
                <a:spcPts val="0"/>
              </a:spcBef>
              <a:buSzPts val="2400"/>
              <a:buChar char="○"/>
            </a:pPr>
            <a:r>
              <a:rPr lang="es-ES" sz="2400" dirty="0"/>
              <a:t>Responsable del dibujo y manejo de eventos.</a:t>
            </a:r>
            <a:endParaRPr sz="2400" dirty="0"/>
          </a:p>
          <a:p>
            <a:pPr marL="914400" lvl="1" indent="-381000" algn="l" rtl="0">
              <a:spcBef>
                <a:spcPts val="0"/>
              </a:spcBef>
              <a:spcAft>
                <a:spcPts val="0"/>
              </a:spcAft>
              <a:buSzPts val="2400"/>
              <a:buChar char="○"/>
            </a:pPr>
            <a:r>
              <a:rPr lang="en" sz="2400" dirty="0"/>
              <a:t>Ejemplos: TextView, ImageView, Button</a:t>
            </a:r>
            <a:endParaRPr sz="2400" dirty="0"/>
          </a:p>
          <a:p>
            <a:pPr lvl="0">
              <a:spcAft>
                <a:spcPts val="1000"/>
              </a:spcAft>
              <a:buChar char="●"/>
            </a:pPr>
            <a:r>
              <a:rPr lang="es-ES" dirty="0"/>
              <a:t>Puede agruparse para formar interfaces de usuario más complejas</a:t>
            </a:r>
            <a:endParaRPr dirty="0"/>
          </a:p>
        </p:txBody>
      </p:sp>
      <p:sp>
        <p:nvSpPr>
          <p:cNvPr id="201" name="Google Shape;201;p3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Editor de diseño</a:t>
            </a:r>
            <a:endParaRPr dirty="0"/>
          </a:p>
        </p:txBody>
      </p:sp>
      <p:sp>
        <p:nvSpPr>
          <p:cNvPr id="207" name="Google Shape;207;p3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08" name="Google Shape;208;p35"/>
          <p:cNvPicPr preferRelativeResize="0"/>
          <p:nvPr/>
        </p:nvPicPr>
        <p:blipFill>
          <a:blip r:embed="rId3">
            <a:alphaModFix/>
          </a:blip>
          <a:stretch>
            <a:fillRect/>
          </a:stretch>
        </p:blipFill>
        <p:spPr>
          <a:xfrm>
            <a:off x="1449816" y="1048320"/>
            <a:ext cx="6244368" cy="35152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Acerca</a:t>
            </a:r>
            <a:r>
              <a:rPr lang="en-US" dirty="0"/>
              <a:t> de</a:t>
            </a:r>
            <a:endParaRPr dirty="0"/>
          </a:p>
        </p:txBody>
      </p:sp>
      <p:sp>
        <p:nvSpPr>
          <p:cNvPr id="87" name="Google Shape;87;p18"/>
          <p:cNvSpPr txBox="1">
            <a:spLocks noGrp="1"/>
          </p:cNvSpPr>
          <p:nvPr>
            <p:ph type="body" idx="1"/>
          </p:nvPr>
        </p:nvSpPr>
        <p:spPr>
          <a:xfrm>
            <a:off x="311700" y="987775"/>
            <a:ext cx="8520600" cy="3516000"/>
          </a:xfrm>
          <a:prstGeom prst="rect">
            <a:avLst/>
          </a:prstGeom>
        </p:spPr>
        <p:txBody>
          <a:bodyPr spcFirstLastPara="1" wrap="square" lIns="91425" tIns="91425" rIns="91425" bIns="91425" anchor="t" anchorCtr="0">
            <a:noAutofit/>
          </a:bodyPr>
          <a:lstStyle/>
          <a:p>
            <a:pPr marL="0" lvl="0" indent="0">
              <a:buNone/>
            </a:pPr>
            <a:r>
              <a:rPr lang="es-ES" sz="2000" dirty="0"/>
              <a:t>Lección 4: Cree su primera aplicación para Android</a:t>
            </a:r>
            <a:endParaRPr sz="2000" dirty="0"/>
          </a:p>
          <a:p>
            <a:pPr marL="914400" lvl="0" indent="-355600" algn="l" rtl="0">
              <a:spcBef>
                <a:spcPts val="1000"/>
              </a:spcBef>
              <a:spcAft>
                <a:spcPts val="0"/>
              </a:spcAft>
              <a:buSzPts val="2000"/>
              <a:buChar char="●"/>
            </a:pPr>
            <a:r>
              <a:rPr lang="es-ES" sz="2000" u="sng" dirty="0">
                <a:solidFill>
                  <a:schemeClr val="hlink"/>
                </a:solidFill>
              </a:rPr>
              <a:t>Tu primera App</a:t>
            </a:r>
            <a:endParaRPr sz="2000" dirty="0"/>
          </a:p>
          <a:p>
            <a:pPr marL="914400" lvl="0" indent="-355600">
              <a:spcBef>
                <a:spcPts val="0"/>
              </a:spcBef>
              <a:buSzPts val="2000"/>
              <a:buChar char="●"/>
            </a:pPr>
            <a:r>
              <a:rPr lang="es-ES" sz="2000" u="sng" dirty="0">
                <a:solidFill>
                  <a:schemeClr val="hlink"/>
                </a:solidFill>
              </a:rPr>
              <a:t>Anatomía de una aplicación de Android</a:t>
            </a:r>
            <a:endParaRPr sz="2000" dirty="0"/>
          </a:p>
          <a:p>
            <a:pPr marL="914400" lvl="0" indent="-355600">
              <a:spcBef>
                <a:spcPts val="0"/>
              </a:spcBef>
              <a:buSzPts val="2000"/>
              <a:buChar char="●"/>
            </a:pPr>
            <a:r>
              <a:rPr lang="es-ES" sz="2000" u="sng" dirty="0">
                <a:solidFill>
                  <a:schemeClr val="hlink"/>
                </a:solidFill>
              </a:rPr>
              <a:t>Diseños y recursos en Android</a:t>
            </a:r>
            <a:endParaRPr sz="2000" dirty="0"/>
          </a:p>
          <a:p>
            <a:pPr marL="914400" lvl="0" indent="-355600" algn="l" rtl="0">
              <a:spcBef>
                <a:spcPts val="0"/>
              </a:spcBef>
              <a:spcAft>
                <a:spcPts val="0"/>
              </a:spcAft>
              <a:buSzPts val="2000"/>
              <a:buChar char="●"/>
            </a:pPr>
            <a:r>
              <a:rPr lang="en" sz="2000" u="sng" dirty="0">
                <a:solidFill>
                  <a:schemeClr val="hlink"/>
                </a:solidFill>
              </a:rPr>
              <a:t>Actividades</a:t>
            </a:r>
            <a:endParaRPr sz="2000" dirty="0"/>
          </a:p>
          <a:p>
            <a:pPr marL="914400" lvl="0" indent="-355600">
              <a:spcBef>
                <a:spcPts val="0"/>
              </a:spcBef>
              <a:buSzPts val="2000"/>
              <a:buChar char="●"/>
            </a:pPr>
            <a:r>
              <a:rPr lang="es-ES" sz="2000" u="sng" dirty="0">
                <a:solidFill>
                  <a:schemeClr val="hlink"/>
                </a:solidFill>
              </a:rPr>
              <a:t>Haz que una aplicación sea interactiva</a:t>
            </a:r>
            <a:endParaRPr sz="2000" dirty="0"/>
          </a:p>
          <a:p>
            <a:pPr marL="914400" lvl="0" indent="-355600">
              <a:spcBef>
                <a:spcPts val="0"/>
              </a:spcBef>
              <a:buSzPts val="2000"/>
              <a:buChar char="●"/>
            </a:pPr>
            <a:r>
              <a:rPr lang="es-ES" sz="2000" u="sng" dirty="0" err="1">
                <a:solidFill>
                  <a:schemeClr val="hlink"/>
                </a:solidFill>
              </a:rPr>
              <a:t>Gradle</a:t>
            </a:r>
            <a:r>
              <a:rPr lang="es-ES" sz="2000" u="sng" dirty="0">
                <a:solidFill>
                  <a:schemeClr val="hlink"/>
                </a:solidFill>
              </a:rPr>
              <a:t>: creación de una aplicación de Android</a:t>
            </a:r>
            <a:endParaRPr sz="2000" dirty="0"/>
          </a:p>
          <a:p>
            <a:pPr marL="914400" lvl="0" indent="-355600">
              <a:spcBef>
                <a:spcPts val="0"/>
              </a:spcBef>
              <a:buSzPts val="2000"/>
              <a:buChar char="●"/>
            </a:pPr>
            <a:r>
              <a:rPr lang="en-US" sz="2000" u="sng" dirty="0" err="1">
                <a:solidFill>
                  <a:schemeClr val="hlink"/>
                </a:solidFill>
              </a:rPr>
              <a:t>Accesibilidad</a:t>
            </a:r>
            <a:endParaRPr sz="2000" dirty="0"/>
          </a:p>
          <a:p>
            <a:pPr marL="914400" lvl="0" indent="-355600" algn="l" rtl="0">
              <a:spcBef>
                <a:spcPts val="0"/>
              </a:spcBef>
              <a:spcAft>
                <a:spcPts val="0"/>
              </a:spcAft>
              <a:buSzPts val="2000"/>
              <a:buChar char="●"/>
            </a:pPr>
            <a:r>
              <a:rPr lang="es-ES" sz="2000" u="sng" dirty="0">
                <a:solidFill>
                  <a:schemeClr val="hlink"/>
                </a:solidFill>
              </a:rPr>
              <a:t>Resumen</a:t>
            </a:r>
            <a:endParaRPr sz="2000" dirty="0"/>
          </a:p>
          <a:p>
            <a:pPr marL="0" lvl="0" indent="0" algn="l" rtl="0">
              <a:spcBef>
                <a:spcPts val="1000"/>
              </a:spcBef>
              <a:spcAft>
                <a:spcPts val="0"/>
              </a:spcAft>
              <a:buNone/>
            </a:pPr>
            <a:endParaRPr sz="2000" dirty="0"/>
          </a:p>
        </p:txBody>
      </p:sp>
      <p:sp>
        <p:nvSpPr>
          <p:cNvPr id="88" name="Google Shape;88;p1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XML Layouts</a:t>
            </a:r>
            <a:endParaRPr/>
          </a:p>
        </p:txBody>
      </p:sp>
      <p:sp>
        <p:nvSpPr>
          <p:cNvPr id="214" name="Google Shape;214;p36"/>
          <p:cNvSpPr txBox="1">
            <a:spLocks noGrp="1"/>
          </p:cNvSpPr>
          <p:nvPr>
            <p:ph type="body" idx="1"/>
          </p:nvPr>
        </p:nvSpPr>
        <p:spPr>
          <a:xfrm>
            <a:off x="311700" y="1228675"/>
            <a:ext cx="8520600" cy="3193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s-ES" sz="2200" dirty="0"/>
              <a:t>También puede editar su diseño en XML</a:t>
            </a:r>
            <a:r>
              <a:rPr lang="en" sz="2200" dirty="0"/>
              <a:t>.</a:t>
            </a:r>
            <a:endParaRPr sz="2200" dirty="0"/>
          </a:p>
          <a:p>
            <a:pPr lvl="0" indent="-368300">
              <a:buSzPts val="2200"/>
              <a:buChar char="●"/>
            </a:pPr>
            <a:r>
              <a:rPr lang="es-ES" sz="2200" dirty="0"/>
              <a:t>Android usa XML para especificar el diseño de las interfaces de usuario (incluidos los atributos de vista)</a:t>
            </a:r>
            <a:r>
              <a:rPr lang="en" sz="2200" dirty="0"/>
              <a:t> </a:t>
            </a:r>
            <a:br>
              <a:rPr lang="en" sz="2200" dirty="0"/>
            </a:br>
            <a:endParaRPr sz="2200" dirty="0"/>
          </a:p>
          <a:p>
            <a:pPr lvl="0" indent="-368300">
              <a:spcBef>
                <a:spcPts val="0"/>
              </a:spcBef>
              <a:buSzPts val="2200"/>
              <a:buChar char="●"/>
            </a:pPr>
            <a:r>
              <a:rPr lang="es-ES" sz="2200" dirty="0"/>
              <a:t>Cada vista en XML corresponde a una clase en </a:t>
            </a:r>
            <a:r>
              <a:rPr lang="es-ES" sz="2200" dirty="0" err="1"/>
              <a:t>Kotlin</a:t>
            </a:r>
            <a:r>
              <a:rPr lang="es-ES" sz="2200" dirty="0"/>
              <a:t> que controla cómo funciona esa vista</a:t>
            </a:r>
            <a:endParaRPr sz="2200" dirty="0"/>
          </a:p>
          <a:p>
            <a:pPr marL="0" lvl="0" indent="0" algn="l" rtl="0">
              <a:spcBef>
                <a:spcPts val="1000"/>
              </a:spcBef>
              <a:spcAft>
                <a:spcPts val="0"/>
              </a:spcAft>
              <a:buNone/>
            </a:pPr>
            <a:endParaRPr sz="2200" dirty="0"/>
          </a:p>
        </p:txBody>
      </p:sp>
      <p:sp>
        <p:nvSpPr>
          <p:cNvPr id="215" name="Google Shape;215;p3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XML para un TextView</a:t>
            </a:r>
            <a:endParaRPr dirty="0"/>
          </a:p>
        </p:txBody>
      </p:sp>
      <p:sp>
        <p:nvSpPr>
          <p:cNvPr id="221" name="Google Shape;221;p37"/>
          <p:cNvSpPr txBox="1">
            <a:spLocks noGrp="1"/>
          </p:cNvSpPr>
          <p:nvPr>
            <p:ph type="body" idx="1"/>
          </p:nvPr>
        </p:nvSpPr>
        <p:spPr>
          <a:xfrm>
            <a:off x="311700" y="1714125"/>
            <a:ext cx="5629500" cy="2124300"/>
          </a:xfrm>
          <a:prstGeom prst="rect">
            <a:avLst/>
          </a:prstGeom>
        </p:spPr>
        <p:txBody>
          <a:bodyPr spcFirstLastPara="1" wrap="square" lIns="91425" tIns="91425" rIns="91425" bIns="91425" anchor="t" anchorCtr="0">
            <a:noAutofit/>
          </a:bodyPr>
          <a:lstStyle/>
          <a:p>
            <a:pPr marL="0" lvl="0" indent="0" algn="l" rtl="0">
              <a:lnSpc>
                <a:spcPct val="100000"/>
              </a:lnSpc>
              <a:spcBef>
                <a:spcPts val="500"/>
              </a:spcBef>
              <a:spcAft>
                <a:spcPts val="0"/>
              </a:spcAft>
              <a:buNone/>
            </a:pPr>
            <a:r>
              <a:rPr lang="en" sz="1800" dirty="0">
                <a:solidFill>
                  <a:srgbClr val="37474F"/>
                </a:solidFill>
                <a:latin typeface="Consolas"/>
                <a:ea typeface="Consolas"/>
                <a:cs typeface="Consolas"/>
                <a:sym typeface="Consolas"/>
              </a:rPr>
              <a:t>&lt;TextView</a:t>
            </a:r>
            <a:endParaRPr sz="1800" dirty="0">
              <a:solidFill>
                <a:srgbClr val="37474F"/>
              </a:solidFill>
              <a:latin typeface="Consolas"/>
              <a:ea typeface="Consolas"/>
              <a:cs typeface="Consolas"/>
              <a:sym typeface="Consolas"/>
            </a:endParaRPr>
          </a:p>
          <a:p>
            <a:pPr marL="0" lvl="0" indent="0" algn="l" rtl="0">
              <a:lnSpc>
                <a:spcPct val="100000"/>
              </a:lnSpc>
              <a:spcBef>
                <a:spcPts val="500"/>
              </a:spcBef>
              <a:spcAft>
                <a:spcPts val="0"/>
              </a:spcAft>
              <a:buNone/>
            </a:pPr>
            <a:r>
              <a:rPr lang="en" sz="1800" dirty="0">
                <a:solidFill>
                  <a:srgbClr val="37474F"/>
                </a:solidFill>
                <a:latin typeface="Consolas"/>
                <a:ea typeface="Consolas"/>
                <a:cs typeface="Consolas"/>
                <a:sym typeface="Consolas"/>
              </a:rPr>
              <a:t>    android:layout_width=</a:t>
            </a:r>
            <a:r>
              <a:rPr lang="en" sz="1800" dirty="0">
                <a:solidFill>
                  <a:srgbClr val="388E3C"/>
                </a:solidFill>
                <a:latin typeface="Consolas"/>
                <a:ea typeface="Consolas"/>
                <a:cs typeface="Consolas"/>
                <a:sym typeface="Consolas"/>
              </a:rPr>
              <a:t>"wrap_content"</a:t>
            </a:r>
            <a:endParaRPr sz="1800" dirty="0">
              <a:solidFill>
                <a:srgbClr val="37474F"/>
              </a:solidFill>
              <a:latin typeface="Consolas"/>
              <a:ea typeface="Consolas"/>
              <a:cs typeface="Consolas"/>
              <a:sym typeface="Consolas"/>
            </a:endParaRPr>
          </a:p>
          <a:p>
            <a:pPr marL="0" lvl="0" indent="0" algn="l" rtl="0">
              <a:lnSpc>
                <a:spcPct val="100000"/>
              </a:lnSpc>
              <a:spcBef>
                <a:spcPts val="500"/>
              </a:spcBef>
              <a:spcAft>
                <a:spcPts val="0"/>
              </a:spcAft>
              <a:buNone/>
            </a:pPr>
            <a:r>
              <a:rPr lang="en" sz="1800" dirty="0">
                <a:solidFill>
                  <a:srgbClr val="37474F"/>
                </a:solidFill>
                <a:latin typeface="Consolas"/>
                <a:ea typeface="Consolas"/>
                <a:cs typeface="Consolas"/>
                <a:sym typeface="Consolas"/>
              </a:rPr>
              <a:t>    android:layout_height=</a:t>
            </a:r>
            <a:r>
              <a:rPr lang="en" sz="1800" dirty="0">
                <a:solidFill>
                  <a:srgbClr val="388E3C"/>
                </a:solidFill>
                <a:latin typeface="Consolas"/>
                <a:ea typeface="Consolas"/>
                <a:cs typeface="Consolas"/>
                <a:sym typeface="Consolas"/>
              </a:rPr>
              <a:t>"wrap_content"</a:t>
            </a:r>
            <a:endParaRPr sz="1800" dirty="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37474F"/>
                </a:solidFill>
                <a:latin typeface="Consolas"/>
                <a:ea typeface="Consolas"/>
                <a:cs typeface="Consolas"/>
                <a:sym typeface="Consolas"/>
              </a:rPr>
              <a:t>    android:text=</a:t>
            </a:r>
            <a:r>
              <a:rPr lang="en" sz="1800" dirty="0">
                <a:solidFill>
                  <a:srgbClr val="388E3C"/>
                </a:solidFill>
                <a:latin typeface="Consolas"/>
                <a:ea typeface="Consolas"/>
                <a:cs typeface="Consolas"/>
                <a:sym typeface="Consolas"/>
              </a:rPr>
              <a:t>"Hello World!"</a:t>
            </a:r>
            <a:r>
              <a:rPr lang="en" sz="1800" dirty="0">
                <a:solidFill>
                  <a:srgbClr val="37474F"/>
                </a:solidFill>
                <a:latin typeface="Consolas"/>
                <a:ea typeface="Consolas"/>
                <a:cs typeface="Consolas"/>
                <a:sym typeface="Consolas"/>
              </a:rPr>
              <a:t>/&gt;</a:t>
            </a:r>
            <a:endParaRPr sz="1800" dirty="0">
              <a:latin typeface="Consolas"/>
              <a:ea typeface="Consolas"/>
              <a:cs typeface="Consolas"/>
              <a:sym typeface="Consolas"/>
            </a:endParaRPr>
          </a:p>
        </p:txBody>
      </p:sp>
      <p:sp>
        <p:nvSpPr>
          <p:cNvPr id="222" name="Google Shape;222;p3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23" name="Google Shape;223;p37"/>
          <p:cNvSpPr txBox="1"/>
          <p:nvPr/>
        </p:nvSpPr>
        <p:spPr>
          <a:xfrm>
            <a:off x="6546725" y="2080775"/>
            <a:ext cx="1858800" cy="689700"/>
          </a:xfrm>
          <a:prstGeom prst="rect">
            <a:avLst/>
          </a:prstGeom>
          <a:noFill/>
          <a:ln w="9525" cap="flat" cmpd="sng">
            <a:solidFill>
              <a:srgbClr val="4CAF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a:ea typeface="Roboto"/>
                <a:cs typeface="Roboto"/>
                <a:sym typeface="Roboto"/>
              </a:rPr>
              <a:t>Hello World!</a:t>
            </a:r>
            <a:endParaRPr sz="1800" dirty="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Tamaño </a:t>
            </a:r>
            <a:r>
              <a:rPr lang="en-US" dirty="0"/>
              <a:t>para un</a:t>
            </a:r>
            <a:r>
              <a:rPr lang="en" dirty="0"/>
              <a:t> View</a:t>
            </a:r>
            <a:endParaRPr dirty="0"/>
          </a:p>
        </p:txBody>
      </p:sp>
      <p:sp>
        <p:nvSpPr>
          <p:cNvPr id="229" name="Google Shape;229;p38"/>
          <p:cNvSpPr txBox="1">
            <a:spLocks noGrp="1"/>
          </p:cNvSpPr>
          <p:nvPr>
            <p:ph type="body" idx="1"/>
          </p:nvPr>
        </p:nvSpPr>
        <p:spPr>
          <a:xfrm>
            <a:off x="311700" y="1228675"/>
            <a:ext cx="8520600" cy="31938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a:t>wrap_content </a:t>
            </a:r>
            <a:endParaRPr sz="1800"/>
          </a:p>
          <a:p>
            <a:pPr marL="0" lvl="0" indent="0" algn="l" rtl="0">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"wrap_content"</a:t>
            </a:r>
            <a:endParaRPr sz="1800">
              <a:solidFill>
                <a:srgbClr val="388E3C"/>
              </a:solidFill>
              <a:latin typeface="Courier New"/>
              <a:ea typeface="Courier New"/>
              <a:cs typeface="Courier New"/>
              <a:sym typeface="Courier New"/>
            </a:endParaRPr>
          </a:p>
          <a:p>
            <a:pPr marL="457200" lvl="0" indent="-342900" algn="l" rtl="0">
              <a:spcBef>
                <a:spcPts val="1000"/>
              </a:spcBef>
              <a:spcAft>
                <a:spcPts val="0"/>
              </a:spcAft>
              <a:buSzPts val="1800"/>
              <a:buChar char="●"/>
            </a:pPr>
            <a:r>
              <a:rPr lang="en" sz="1800"/>
              <a:t>match_parent </a:t>
            </a:r>
            <a:endParaRPr sz="1800"/>
          </a:p>
          <a:p>
            <a:pPr marL="457200" lvl="0" indent="0" algn="l" rtl="0">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"match_parent"</a:t>
            </a:r>
            <a:endParaRPr sz="1800">
              <a:solidFill>
                <a:srgbClr val="388E3C"/>
              </a:solidFill>
              <a:latin typeface="Courier New"/>
              <a:ea typeface="Courier New"/>
              <a:cs typeface="Courier New"/>
              <a:sym typeface="Courier New"/>
            </a:endParaRPr>
          </a:p>
          <a:p>
            <a:pPr marL="457200" lvl="0" indent="-342900" algn="l" rtl="0">
              <a:spcBef>
                <a:spcPts val="1000"/>
              </a:spcBef>
              <a:spcAft>
                <a:spcPts val="0"/>
              </a:spcAft>
              <a:buSzPts val="1800"/>
              <a:buChar char="●"/>
            </a:pPr>
            <a:r>
              <a:rPr lang="en" sz="1800"/>
              <a:t>Fixed value (use dp units)</a:t>
            </a:r>
            <a:endParaRPr sz="1800"/>
          </a:p>
          <a:p>
            <a:pPr marL="457200" lvl="0" indent="0" algn="l" rtl="0">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"48dp"</a:t>
            </a:r>
            <a:endParaRPr sz="1800">
              <a:solidFill>
                <a:srgbClr val="388E3C"/>
              </a:solidFill>
              <a:latin typeface="Courier New"/>
              <a:ea typeface="Courier New"/>
              <a:cs typeface="Courier New"/>
              <a:sym typeface="Courier New"/>
            </a:endParaRPr>
          </a:p>
        </p:txBody>
      </p:sp>
      <p:sp>
        <p:nvSpPr>
          <p:cNvPr id="230" name="Google Shape;230;p3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ViewGroups</a:t>
            </a:r>
            <a:endParaRPr/>
          </a:p>
        </p:txBody>
      </p:sp>
      <p:sp>
        <p:nvSpPr>
          <p:cNvPr id="236" name="Google Shape;236;p39"/>
          <p:cNvSpPr txBox="1">
            <a:spLocks noGrp="1"/>
          </p:cNvSpPr>
          <p:nvPr>
            <p:ph type="body" idx="1"/>
          </p:nvPr>
        </p:nvSpPr>
        <p:spPr>
          <a:xfrm>
            <a:off x="311700" y="1083188"/>
            <a:ext cx="8520600" cy="4080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Un </a:t>
            </a:r>
            <a:r>
              <a:rPr lang="es-ES" sz="1800" dirty="0" err="1"/>
              <a:t>ViewGroup</a:t>
            </a:r>
            <a:r>
              <a:rPr lang="es-ES" sz="1800" dirty="0"/>
              <a:t> es un contenedor que determina cómo se muestran las vistas.</a:t>
            </a:r>
            <a:endParaRPr sz="1800" dirty="0"/>
          </a:p>
        </p:txBody>
      </p:sp>
      <p:sp>
        <p:nvSpPr>
          <p:cNvPr id="237" name="Google Shape;237;p3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38" name="Google Shape;238;p39"/>
          <p:cNvSpPr/>
          <p:nvPr/>
        </p:nvSpPr>
        <p:spPr>
          <a:xfrm>
            <a:off x="654875" y="2036475"/>
            <a:ext cx="2273700" cy="17784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txBox="1"/>
          <p:nvPr/>
        </p:nvSpPr>
        <p:spPr>
          <a:xfrm>
            <a:off x="654875" y="1602250"/>
            <a:ext cx="22737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Roboto"/>
                <a:ea typeface="Roboto"/>
                <a:cs typeface="Roboto"/>
                <a:sym typeface="Roboto"/>
              </a:rPr>
              <a:t>FrameLayout</a:t>
            </a:r>
            <a:endParaRPr sz="1600" dirty="0">
              <a:latin typeface="Roboto"/>
              <a:ea typeface="Roboto"/>
              <a:cs typeface="Roboto"/>
              <a:sym typeface="Roboto"/>
            </a:endParaRPr>
          </a:p>
        </p:txBody>
      </p:sp>
      <p:sp>
        <p:nvSpPr>
          <p:cNvPr id="240" name="Google Shape;240;p39"/>
          <p:cNvSpPr txBox="1"/>
          <p:nvPr/>
        </p:nvSpPr>
        <p:spPr>
          <a:xfrm>
            <a:off x="1135950" y="2656775"/>
            <a:ext cx="12144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1" name="Google Shape;241;p39"/>
          <p:cNvSpPr/>
          <p:nvPr/>
        </p:nvSpPr>
        <p:spPr>
          <a:xfrm>
            <a:off x="3411225" y="2036475"/>
            <a:ext cx="2273700" cy="17784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txBox="1"/>
          <p:nvPr/>
        </p:nvSpPr>
        <p:spPr>
          <a:xfrm>
            <a:off x="3540600" y="21725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3" name="Google Shape;243;p39"/>
          <p:cNvSpPr txBox="1"/>
          <p:nvPr/>
        </p:nvSpPr>
        <p:spPr>
          <a:xfrm>
            <a:off x="3540600" y="27216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4" name="Google Shape;244;p39"/>
          <p:cNvSpPr txBox="1"/>
          <p:nvPr/>
        </p:nvSpPr>
        <p:spPr>
          <a:xfrm>
            <a:off x="3540600" y="32550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45" name="Google Shape;245;p39"/>
          <p:cNvSpPr txBox="1"/>
          <p:nvPr/>
        </p:nvSpPr>
        <p:spPr>
          <a:xfrm>
            <a:off x="3398075" y="1602250"/>
            <a:ext cx="22737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a:ea typeface="Roboto"/>
                <a:cs typeface="Roboto"/>
                <a:sym typeface="Roboto"/>
              </a:rPr>
              <a:t>LinearLayout</a:t>
            </a:r>
            <a:endParaRPr sz="1600">
              <a:latin typeface="Roboto"/>
              <a:ea typeface="Roboto"/>
              <a:cs typeface="Roboto"/>
              <a:sym typeface="Roboto"/>
            </a:endParaRPr>
          </a:p>
        </p:txBody>
      </p:sp>
      <p:sp>
        <p:nvSpPr>
          <p:cNvPr id="246" name="Google Shape;246;p39"/>
          <p:cNvSpPr/>
          <p:nvPr/>
        </p:nvSpPr>
        <p:spPr>
          <a:xfrm>
            <a:off x="6078225" y="2036475"/>
            <a:ext cx="2273700" cy="17784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9"/>
          <p:cNvSpPr txBox="1"/>
          <p:nvPr/>
        </p:nvSpPr>
        <p:spPr>
          <a:xfrm>
            <a:off x="6223775" y="2401175"/>
            <a:ext cx="9384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48" name="Google Shape;248;p39"/>
          <p:cNvSpPr txBox="1"/>
          <p:nvPr/>
        </p:nvSpPr>
        <p:spPr>
          <a:xfrm>
            <a:off x="6228825" y="29502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Button</a:t>
            </a:r>
            <a:endParaRPr/>
          </a:p>
        </p:txBody>
      </p:sp>
      <p:sp>
        <p:nvSpPr>
          <p:cNvPr id="249" name="Google Shape;249;p39"/>
          <p:cNvSpPr txBox="1"/>
          <p:nvPr/>
        </p:nvSpPr>
        <p:spPr>
          <a:xfrm>
            <a:off x="6065075" y="1602250"/>
            <a:ext cx="22737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a:ea typeface="Roboto"/>
                <a:cs typeface="Roboto"/>
                <a:sym typeface="Roboto"/>
              </a:rPr>
              <a:t>ConstraintLayout</a:t>
            </a:r>
            <a:endParaRPr sz="1600">
              <a:latin typeface="Roboto"/>
              <a:ea typeface="Roboto"/>
              <a:cs typeface="Roboto"/>
              <a:sym typeface="Roboto"/>
            </a:endParaRPr>
          </a:p>
        </p:txBody>
      </p:sp>
      <p:sp>
        <p:nvSpPr>
          <p:cNvPr id="250" name="Google Shape;250;p39"/>
          <p:cNvSpPr txBox="1"/>
          <p:nvPr/>
        </p:nvSpPr>
        <p:spPr>
          <a:xfrm>
            <a:off x="7257873" y="2401175"/>
            <a:ext cx="9384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51" name="Google Shape;251;p39"/>
          <p:cNvSpPr txBox="1"/>
          <p:nvPr/>
        </p:nvSpPr>
        <p:spPr>
          <a:xfrm>
            <a:off x="342900" y="4086974"/>
            <a:ext cx="8443500" cy="393600"/>
          </a:xfrm>
          <a:prstGeom prst="rect">
            <a:avLst/>
          </a:prstGeom>
          <a:solidFill>
            <a:srgbClr val="D6F0FF"/>
          </a:solidFill>
          <a:ln>
            <a:noFill/>
          </a:ln>
        </p:spPr>
        <p:txBody>
          <a:bodyPr spcFirstLastPara="1" wrap="square" lIns="91425" tIns="91425" rIns="91425" bIns="91425" anchor="t" anchorCtr="0">
            <a:noAutofit/>
          </a:bodyPr>
          <a:lstStyle/>
          <a:p>
            <a:pPr lvl="0">
              <a:buClr>
                <a:schemeClr val="dk1"/>
              </a:buClr>
              <a:buSzPts val="1100"/>
            </a:pPr>
            <a:r>
              <a:rPr lang="es-ES" sz="1800" dirty="0" err="1">
                <a:solidFill>
                  <a:srgbClr val="073042"/>
                </a:solidFill>
                <a:latin typeface="Roboto"/>
                <a:ea typeface="Roboto"/>
                <a:cs typeface="Roboto"/>
                <a:sym typeface="Roboto"/>
              </a:rPr>
              <a:t>ViewGroup</a:t>
            </a:r>
            <a:r>
              <a:rPr lang="es-ES" sz="1800" dirty="0">
                <a:solidFill>
                  <a:srgbClr val="073042"/>
                </a:solidFill>
                <a:latin typeface="Roboto"/>
                <a:ea typeface="Roboto"/>
                <a:cs typeface="Roboto"/>
                <a:sym typeface="Roboto"/>
              </a:rPr>
              <a:t> es el padre y las vistas dentro de él son sus hijos</a:t>
            </a:r>
            <a:r>
              <a:rPr lang="en" sz="1800" dirty="0">
                <a:solidFill>
                  <a:srgbClr val="073042"/>
                </a:solidFill>
                <a:latin typeface="Roboto"/>
                <a:ea typeface="Roboto"/>
                <a:cs typeface="Roboto"/>
                <a:sym typeface="Roboto"/>
              </a:rPr>
              <a:t>.</a:t>
            </a:r>
            <a:endParaRPr sz="1800" dirty="0">
              <a:solidFill>
                <a:srgbClr val="07304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dirty="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FrameLayout ejemplo</a:t>
            </a:r>
            <a:endParaRPr dirty="0"/>
          </a:p>
        </p:txBody>
      </p:sp>
      <p:sp>
        <p:nvSpPr>
          <p:cNvPr id="257" name="Google Shape;257;p40"/>
          <p:cNvSpPr txBox="1">
            <a:spLocks noGrp="1"/>
          </p:cNvSpPr>
          <p:nvPr>
            <p:ph type="body" idx="1"/>
          </p:nvPr>
        </p:nvSpPr>
        <p:spPr>
          <a:xfrm>
            <a:off x="311700" y="1139625"/>
            <a:ext cx="8520600" cy="523200"/>
          </a:xfrm>
          <a:prstGeom prst="rect">
            <a:avLst/>
          </a:prstGeom>
        </p:spPr>
        <p:txBody>
          <a:bodyPr spcFirstLastPara="1" wrap="square" lIns="91425" tIns="91425" rIns="91425" bIns="91425" anchor="t" anchorCtr="0">
            <a:noAutofit/>
          </a:bodyPr>
          <a:lstStyle/>
          <a:p>
            <a:pPr marL="0" lvl="0" indent="0">
              <a:spcBef>
                <a:spcPts val="0"/>
              </a:spcBef>
              <a:buNone/>
            </a:pPr>
            <a:r>
              <a:rPr lang="en-US" sz="1800" dirty="0"/>
              <a:t>Un </a:t>
            </a:r>
            <a:r>
              <a:rPr lang="en-US" sz="1800" dirty="0" err="1"/>
              <a:t>FrameLayout</a:t>
            </a:r>
            <a:r>
              <a:rPr lang="en-US" sz="1800" dirty="0"/>
              <a:t> </a:t>
            </a:r>
            <a:r>
              <a:rPr lang="en-US" sz="1800" dirty="0" err="1"/>
              <a:t>generalmente</a:t>
            </a:r>
            <a:r>
              <a:rPr lang="en-US" sz="1800" dirty="0"/>
              <a:t> </a:t>
            </a:r>
            <a:r>
              <a:rPr lang="en-US" sz="1800" dirty="0" err="1"/>
              <a:t>contiene</a:t>
            </a:r>
            <a:r>
              <a:rPr lang="en-US" sz="1800" dirty="0"/>
              <a:t> una sola vista </a:t>
            </a:r>
            <a:r>
              <a:rPr lang="en-US" sz="1800" dirty="0" err="1"/>
              <a:t>secundaria</a:t>
            </a:r>
            <a:r>
              <a:rPr lang="en" sz="1800" dirty="0"/>
              <a:t>.</a:t>
            </a:r>
            <a:endParaRPr sz="1800" dirty="0"/>
          </a:p>
        </p:txBody>
      </p:sp>
      <p:sp>
        <p:nvSpPr>
          <p:cNvPr id="258" name="Google Shape;258;p4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59" name="Google Shape;259;p40"/>
          <p:cNvSpPr txBox="1"/>
          <p:nvPr/>
        </p:nvSpPr>
        <p:spPr>
          <a:xfrm>
            <a:off x="311700" y="1730450"/>
            <a:ext cx="5606400" cy="23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latin typeface="Consolas"/>
                <a:ea typeface="Consolas"/>
                <a:cs typeface="Consolas"/>
                <a:sym typeface="Consolas"/>
              </a:rPr>
              <a:t>&lt;FrameLayout</a:t>
            </a:r>
            <a:endParaRPr sz="1800" b="1"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b="1" dirty="0">
                <a:latin typeface="Consolas"/>
                <a:ea typeface="Consolas"/>
                <a:cs typeface="Consolas"/>
                <a:sym typeface="Consolas"/>
              </a:rPr>
              <a:t>   android:layout_width=</a:t>
            </a:r>
            <a:r>
              <a:rPr lang="en" sz="1800" b="1" dirty="0">
                <a:solidFill>
                  <a:srgbClr val="388E3C"/>
                </a:solidFill>
                <a:latin typeface="Consolas"/>
                <a:ea typeface="Consolas"/>
                <a:cs typeface="Consolas"/>
                <a:sym typeface="Consolas"/>
              </a:rPr>
              <a:t>"match_parent"</a:t>
            </a:r>
            <a:endParaRPr sz="1800" b="1" dirty="0">
              <a:solidFill>
                <a:srgbClr val="388E3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b="1" dirty="0">
                <a:latin typeface="Consolas"/>
                <a:ea typeface="Consolas"/>
                <a:cs typeface="Consolas"/>
                <a:sym typeface="Consolas"/>
              </a:rPr>
              <a:t>   android:layout_height=</a:t>
            </a:r>
            <a:r>
              <a:rPr lang="en" sz="1800" b="1" dirty="0">
                <a:solidFill>
                  <a:srgbClr val="388E3C"/>
                </a:solidFill>
                <a:latin typeface="Consolas"/>
                <a:ea typeface="Consolas"/>
                <a:cs typeface="Consolas"/>
                <a:sym typeface="Consolas"/>
              </a:rPr>
              <a:t>"match_parent"</a:t>
            </a:r>
            <a:r>
              <a:rPr lang="en" sz="1800" b="1" dirty="0">
                <a:latin typeface="Consolas"/>
                <a:ea typeface="Consolas"/>
                <a:cs typeface="Consolas"/>
                <a:sym typeface="Consolas"/>
              </a:rPr>
              <a:t>&gt;</a:t>
            </a:r>
            <a:endParaRPr sz="1800" b="1"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   &lt;TextView</a:t>
            </a: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       android:layout_width=</a:t>
            </a:r>
            <a:r>
              <a:rPr lang="en" sz="1800" dirty="0">
                <a:solidFill>
                  <a:srgbClr val="388E3C"/>
                </a:solidFill>
                <a:latin typeface="Consolas"/>
                <a:ea typeface="Consolas"/>
                <a:cs typeface="Consolas"/>
                <a:sym typeface="Consolas"/>
              </a:rPr>
              <a:t>"match_parent"</a:t>
            </a:r>
            <a:endParaRPr sz="1800" dirty="0">
              <a:solidFill>
                <a:srgbClr val="388E3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       android:layout_height=</a:t>
            </a:r>
            <a:r>
              <a:rPr lang="en" sz="1800" dirty="0">
                <a:solidFill>
                  <a:srgbClr val="388E3C"/>
                </a:solidFill>
                <a:latin typeface="Consolas"/>
                <a:ea typeface="Consolas"/>
                <a:cs typeface="Consolas"/>
                <a:sym typeface="Consolas"/>
              </a:rPr>
              <a:t>"match_parent"</a:t>
            </a:r>
            <a:endParaRPr sz="1800" dirty="0">
              <a:solidFill>
                <a:srgbClr val="388E3C"/>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latin typeface="Consolas"/>
                <a:ea typeface="Consolas"/>
                <a:cs typeface="Consolas"/>
                <a:sym typeface="Consolas"/>
              </a:rPr>
              <a:t>       android:text=</a:t>
            </a:r>
            <a:r>
              <a:rPr lang="en" sz="1800" dirty="0">
                <a:solidFill>
                  <a:srgbClr val="388E3C"/>
                </a:solidFill>
                <a:latin typeface="Consolas"/>
                <a:ea typeface="Consolas"/>
                <a:cs typeface="Consolas"/>
                <a:sym typeface="Consolas"/>
              </a:rPr>
              <a:t>"Hello World!"</a:t>
            </a:r>
            <a:r>
              <a:rPr lang="en" sz="1800" dirty="0">
                <a:latin typeface="Consolas"/>
                <a:ea typeface="Consolas"/>
                <a:cs typeface="Consolas"/>
                <a:sym typeface="Consolas"/>
              </a:rPr>
              <a:t>/&gt;</a:t>
            </a:r>
            <a:endParaRPr sz="1800" dirty="0">
              <a:latin typeface="Consolas"/>
              <a:ea typeface="Consolas"/>
              <a:cs typeface="Consolas"/>
              <a:sym typeface="Consolas"/>
            </a:endParaRPr>
          </a:p>
          <a:p>
            <a:pPr marL="0" lvl="0" indent="0" algn="l" rtl="0">
              <a:spcBef>
                <a:spcPts val="0"/>
              </a:spcBef>
              <a:spcAft>
                <a:spcPts val="0"/>
              </a:spcAft>
              <a:buNone/>
            </a:pPr>
            <a:r>
              <a:rPr lang="en" sz="1800" b="1" dirty="0">
                <a:latin typeface="Consolas"/>
                <a:ea typeface="Consolas"/>
                <a:cs typeface="Consolas"/>
                <a:sym typeface="Consolas"/>
              </a:rPr>
              <a:t>&lt;/FrameLayout&gt;</a:t>
            </a:r>
            <a:endParaRPr sz="1800" b="1" dirty="0">
              <a:latin typeface="Consolas"/>
              <a:ea typeface="Consolas"/>
              <a:cs typeface="Consolas"/>
              <a:sym typeface="Consolas"/>
            </a:endParaRPr>
          </a:p>
        </p:txBody>
      </p:sp>
      <p:sp>
        <p:nvSpPr>
          <p:cNvPr id="260" name="Google Shape;260;p40"/>
          <p:cNvSpPr/>
          <p:nvPr/>
        </p:nvSpPr>
        <p:spPr>
          <a:xfrm>
            <a:off x="6332575" y="2116550"/>
            <a:ext cx="1977300" cy="17784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txBox="1"/>
          <p:nvPr/>
        </p:nvSpPr>
        <p:spPr>
          <a:xfrm>
            <a:off x="6698550" y="2809175"/>
            <a:ext cx="12144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LinearLayout ejemplo</a:t>
            </a:r>
            <a:endParaRPr dirty="0"/>
          </a:p>
        </p:txBody>
      </p:sp>
      <p:sp>
        <p:nvSpPr>
          <p:cNvPr id="267" name="Google Shape;267;p41"/>
          <p:cNvSpPr txBox="1">
            <a:spLocks noGrp="1"/>
          </p:cNvSpPr>
          <p:nvPr>
            <p:ph type="body" idx="1"/>
          </p:nvPr>
        </p:nvSpPr>
        <p:spPr>
          <a:xfrm>
            <a:off x="342900" y="2017275"/>
            <a:ext cx="5256900" cy="242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b="1" dirty="0">
                <a:latin typeface="Consolas"/>
                <a:ea typeface="Consolas"/>
                <a:cs typeface="Consolas"/>
                <a:sym typeface="Consolas"/>
              </a:rPr>
              <a:t>&lt;LinearLayout</a:t>
            </a:r>
            <a:endParaRPr sz="1800" b="1"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    </a:t>
            </a:r>
            <a:r>
              <a:rPr lang="en" sz="1800" b="1" dirty="0">
                <a:latin typeface="Consolas"/>
                <a:ea typeface="Consolas"/>
                <a:cs typeface="Consolas"/>
                <a:sym typeface="Consolas"/>
              </a:rPr>
              <a:t>android:layout_width=</a:t>
            </a:r>
            <a:r>
              <a:rPr lang="en" sz="1800" b="1" dirty="0">
                <a:solidFill>
                  <a:srgbClr val="388E3C"/>
                </a:solidFill>
                <a:latin typeface="Consolas"/>
                <a:ea typeface="Consolas"/>
                <a:cs typeface="Consolas"/>
                <a:sym typeface="Consolas"/>
              </a:rPr>
              <a:t>"match_parent"</a:t>
            </a:r>
            <a:endParaRPr sz="1800" b="1" dirty="0">
              <a:solidFill>
                <a:srgbClr val="388E3C"/>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b="1" dirty="0">
                <a:latin typeface="Consolas"/>
                <a:ea typeface="Consolas"/>
                <a:cs typeface="Consolas"/>
                <a:sym typeface="Consolas"/>
              </a:rPr>
              <a:t>    android:layout_height=</a:t>
            </a:r>
            <a:r>
              <a:rPr lang="en" sz="1800" b="1" dirty="0">
                <a:solidFill>
                  <a:srgbClr val="388E3C"/>
                </a:solidFill>
                <a:latin typeface="Consolas"/>
                <a:ea typeface="Consolas"/>
                <a:cs typeface="Consolas"/>
                <a:sym typeface="Consolas"/>
              </a:rPr>
              <a:t>"match_parent"</a:t>
            </a:r>
            <a:endParaRPr sz="1800" b="1" dirty="0">
              <a:solidFill>
                <a:srgbClr val="388E3C"/>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b="1" dirty="0">
                <a:latin typeface="Consolas"/>
                <a:ea typeface="Consolas"/>
                <a:cs typeface="Consolas"/>
                <a:sym typeface="Consolas"/>
              </a:rPr>
              <a:t>    android:orientation=</a:t>
            </a:r>
            <a:r>
              <a:rPr lang="en" sz="1800" b="1" dirty="0">
                <a:solidFill>
                  <a:srgbClr val="388E3C"/>
                </a:solidFill>
                <a:latin typeface="Consolas"/>
                <a:ea typeface="Consolas"/>
                <a:cs typeface="Consolas"/>
                <a:sym typeface="Consolas"/>
              </a:rPr>
              <a:t>"vertical"</a:t>
            </a:r>
            <a:r>
              <a:rPr lang="en" sz="1800" b="1" dirty="0">
                <a:latin typeface="Consolas"/>
                <a:ea typeface="Consolas"/>
                <a:cs typeface="Consolas"/>
                <a:sym typeface="Consolas"/>
              </a:rPr>
              <a:t>&gt;</a:t>
            </a:r>
            <a:endParaRPr sz="1800" b="1"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    &lt;TextView ... /&gt;</a:t>
            </a:r>
            <a:endParaRPr sz="18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    &lt;TextView ... /&gt;</a:t>
            </a:r>
            <a:endParaRPr sz="18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    &lt;Button ... /&gt;</a:t>
            </a:r>
            <a:endParaRPr sz="1800" dirty="0">
              <a:latin typeface="Consolas"/>
              <a:ea typeface="Consolas"/>
              <a:cs typeface="Consolas"/>
              <a:sym typeface="Consolas"/>
            </a:endParaRPr>
          </a:p>
          <a:p>
            <a:pPr marL="0" lvl="0" indent="0" algn="l" rtl="0">
              <a:lnSpc>
                <a:spcPct val="100000"/>
              </a:lnSpc>
              <a:spcBef>
                <a:spcPts val="0"/>
              </a:spcBef>
              <a:spcAft>
                <a:spcPts val="0"/>
              </a:spcAft>
              <a:buNone/>
            </a:pPr>
            <a:r>
              <a:rPr lang="en" sz="1800" b="1" dirty="0">
                <a:latin typeface="Consolas"/>
                <a:ea typeface="Consolas"/>
                <a:cs typeface="Consolas"/>
                <a:sym typeface="Consolas"/>
              </a:rPr>
              <a:t>&lt;/LinearLayout&gt;</a:t>
            </a:r>
            <a:endParaRPr sz="1800" b="1" dirty="0">
              <a:latin typeface="Consolas"/>
              <a:ea typeface="Consolas"/>
              <a:cs typeface="Consolas"/>
              <a:sym typeface="Consolas"/>
            </a:endParaRPr>
          </a:p>
        </p:txBody>
      </p:sp>
      <p:sp>
        <p:nvSpPr>
          <p:cNvPr id="268" name="Google Shape;268;p4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69" name="Google Shape;269;p41"/>
          <p:cNvSpPr/>
          <p:nvPr/>
        </p:nvSpPr>
        <p:spPr>
          <a:xfrm>
            <a:off x="6078225" y="2341275"/>
            <a:ext cx="2273700" cy="17784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txBox="1"/>
          <p:nvPr/>
        </p:nvSpPr>
        <p:spPr>
          <a:xfrm>
            <a:off x="6207600" y="24773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71" name="Google Shape;271;p41"/>
          <p:cNvSpPr txBox="1"/>
          <p:nvPr/>
        </p:nvSpPr>
        <p:spPr>
          <a:xfrm>
            <a:off x="6207600" y="30264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72" name="Google Shape;272;p41"/>
          <p:cNvSpPr txBox="1"/>
          <p:nvPr/>
        </p:nvSpPr>
        <p:spPr>
          <a:xfrm>
            <a:off x="6207600" y="3559875"/>
            <a:ext cx="1972500" cy="408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Button</a:t>
            </a:r>
            <a:endParaRPr sz="1600">
              <a:latin typeface="Roboto Condensed"/>
              <a:ea typeface="Roboto Condensed"/>
              <a:cs typeface="Roboto Condensed"/>
              <a:sym typeface="Roboto Condensed"/>
            </a:endParaRPr>
          </a:p>
        </p:txBody>
      </p:sp>
      <p:sp>
        <p:nvSpPr>
          <p:cNvPr id="273" name="Google Shape;273;p41"/>
          <p:cNvSpPr txBox="1"/>
          <p:nvPr/>
        </p:nvSpPr>
        <p:spPr>
          <a:xfrm>
            <a:off x="342900" y="1065175"/>
            <a:ext cx="8413800" cy="705900"/>
          </a:xfrm>
          <a:prstGeom prst="rect">
            <a:avLst/>
          </a:prstGeom>
          <a:noFill/>
          <a:ln>
            <a:noFill/>
          </a:ln>
        </p:spPr>
        <p:txBody>
          <a:bodyPr spcFirstLastPara="1" wrap="square" lIns="91425" tIns="91425" rIns="91425" bIns="91425" anchor="t" anchorCtr="0">
            <a:noAutofit/>
          </a:bodyPr>
          <a:lstStyle/>
          <a:p>
            <a:pPr marL="457200" lvl="0" indent="-342900">
              <a:lnSpc>
                <a:spcPct val="115000"/>
              </a:lnSpc>
              <a:buSzPts val="1800"/>
              <a:buFont typeface="Roboto"/>
              <a:buChar char="●"/>
            </a:pPr>
            <a:r>
              <a:rPr lang="es-ES" sz="1800" dirty="0">
                <a:latin typeface="Roboto"/>
                <a:ea typeface="Roboto"/>
                <a:cs typeface="Roboto"/>
                <a:sym typeface="Roboto"/>
              </a:rPr>
              <a:t>Alinea las vistas secundarias en una fila o columna</a:t>
            </a:r>
            <a:endParaRPr sz="1800" dirty="0">
              <a:latin typeface="Roboto"/>
              <a:ea typeface="Roboto"/>
              <a:cs typeface="Roboto"/>
              <a:sym typeface="Roboto"/>
            </a:endParaRPr>
          </a:p>
          <a:p>
            <a:pPr marL="457200" lvl="0" indent="-342900" algn="l" rtl="0">
              <a:lnSpc>
                <a:spcPct val="115000"/>
              </a:lnSpc>
              <a:spcBef>
                <a:spcPts val="0"/>
              </a:spcBef>
              <a:spcAft>
                <a:spcPts val="0"/>
              </a:spcAft>
              <a:buSzPts val="1800"/>
              <a:buFont typeface="Roboto"/>
              <a:buChar char="●"/>
            </a:pPr>
            <a:r>
              <a:rPr lang="en" sz="1800" dirty="0">
                <a:latin typeface="Roboto"/>
                <a:ea typeface="Roboto"/>
                <a:cs typeface="Roboto"/>
                <a:sym typeface="Roboto"/>
              </a:rPr>
              <a:t>Set </a:t>
            </a:r>
            <a:r>
              <a:rPr lang="en" sz="1800" dirty="0">
                <a:latin typeface="Courier New"/>
                <a:ea typeface="Courier New"/>
                <a:cs typeface="Courier New"/>
                <a:sym typeface="Courier New"/>
              </a:rPr>
              <a:t>android:orientation</a:t>
            </a:r>
            <a:r>
              <a:rPr lang="en" sz="1800" dirty="0">
                <a:latin typeface="Roboto"/>
                <a:ea typeface="Roboto"/>
                <a:cs typeface="Roboto"/>
                <a:sym typeface="Roboto"/>
              </a:rPr>
              <a:t> to </a:t>
            </a:r>
            <a:r>
              <a:rPr lang="en" sz="1800" dirty="0">
                <a:latin typeface="Courier New"/>
                <a:ea typeface="Courier New"/>
                <a:cs typeface="Courier New"/>
                <a:sym typeface="Courier New"/>
              </a:rPr>
              <a:t>horizontal</a:t>
            </a:r>
            <a:r>
              <a:rPr lang="en" sz="1800" dirty="0">
                <a:latin typeface="Roboto"/>
                <a:ea typeface="Roboto"/>
                <a:cs typeface="Roboto"/>
                <a:sym typeface="Roboto"/>
              </a:rPr>
              <a:t> or </a:t>
            </a:r>
            <a:r>
              <a:rPr lang="en" sz="1800" dirty="0">
                <a:latin typeface="Courier New"/>
                <a:ea typeface="Courier New"/>
                <a:cs typeface="Courier New"/>
                <a:sym typeface="Courier New"/>
              </a:rPr>
              <a:t>vertical</a:t>
            </a:r>
            <a:endParaRPr sz="1800" dirty="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Jerarquia View</a:t>
            </a:r>
            <a:endParaRPr dirty="0"/>
          </a:p>
        </p:txBody>
      </p:sp>
      <p:sp>
        <p:nvSpPr>
          <p:cNvPr id="279" name="Google Shape;279;p4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cxnSp>
        <p:nvCxnSpPr>
          <p:cNvPr id="280" name="Google Shape;280;p42"/>
          <p:cNvCxnSpPr>
            <a:stCxn id="281" idx="2"/>
            <a:endCxn id="282" idx="0"/>
          </p:cNvCxnSpPr>
          <p:nvPr/>
        </p:nvCxnSpPr>
        <p:spPr>
          <a:xfrm>
            <a:off x="2809899" y="1998850"/>
            <a:ext cx="1516500" cy="762300"/>
          </a:xfrm>
          <a:prstGeom prst="straightConnector1">
            <a:avLst/>
          </a:prstGeom>
          <a:noFill/>
          <a:ln w="28575" cap="flat" cmpd="sng">
            <a:solidFill>
              <a:srgbClr val="083042"/>
            </a:solidFill>
            <a:prstDash val="solid"/>
            <a:round/>
            <a:headEnd type="none" w="med" len="med"/>
            <a:tailEnd type="triangle" w="med" len="med"/>
          </a:ln>
        </p:spPr>
      </p:cxnSp>
      <p:cxnSp>
        <p:nvCxnSpPr>
          <p:cNvPr id="283" name="Google Shape;283;p42"/>
          <p:cNvCxnSpPr>
            <a:stCxn id="282" idx="2"/>
            <a:endCxn id="284" idx="0"/>
          </p:cNvCxnSpPr>
          <p:nvPr/>
        </p:nvCxnSpPr>
        <p:spPr>
          <a:xfrm flipH="1">
            <a:off x="3608224" y="3132700"/>
            <a:ext cx="718200" cy="561300"/>
          </a:xfrm>
          <a:prstGeom prst="straightConnector1">
            <a:avLst/>
          </a:prstGeom>
          <a:noFill/>
          <a:ln w="28575" cap="flat" cmpd="sng">
            <a:solidFill>
              <a:srgbClr val="083042"/>
            </a:solidFill>
            <a:prstDash val="solid"/>
            <a:round/>
            <a:headEnd type="none" w="med" len="med"/>
            <a:tailEnd type="triangle" w="med" len="med"/>
          </a:ln>
        </p:spPr>
      </p:cxnSp>
      <p:cxnSp>
        <p:nvCxnSpPr>
          <p:cNvPr id="285" name="Google Shape;285;p42"/>
          <p:cNvCxnSpPr>
            <a:stCxn id="282" idx="2"/>
            <a:endCxn id="286" idx="0"/>
          </p:cNvCxnSpPr>
          <p:nvPr/>
        </p:nvCxnSpPr>
        <p:spPr>
          <a:xfrm>
            <a:off x="4326424" y="3132700"/>
            <a:ext cx="820800" cy="561300"/>
          </a:xfrm>
          <a:prstGeom prst="straightConnector1">
            <a:avLst/>
          </a:prstGeom>
          <a:noFill/>
          <a:ln w="28575" cap="flat" cmpd="sng">
            <a:solidFill>
              <a:srgbClr val="083042"/>
            </a:solidFill>
            <a:prstDash val="solid"/>
            <a:round/>
            <a:headEnd type="none" w="med" len="med"/>
            <a:tailEnd type="triangle" w="med" len="med"/>
          </a:ln>
        </p:spPr>
      </p:cxnSp>
      <p:cxnSp>
        <p:nvCxnSpPr>
          <p:cNvPr id="287" name="Google Shape;287;p42"/>
          <p:cNvCxnSpPr>
            <a:stCxn id="281" idx="2"/>
            <a:endCxn id="288" idx="0"/>
          </p:cNvCxnSpPr>
          <p:nvPr/>
        </p:nvCxnSpPr>
        <p:spPr>
          <a:xfrm flipH="1">
            <a:off x="1288899" y="1998850"/>
            <a:ext cx="1521000" cy="762300"/>
          </a:xfrm>
          <a:prstGeom prst="straightConnector1">
            <a:avLst/>
          </a:prstGeom>
          <a:noFill/>
          <a:ln w="28575" cap="flat" cmpd="sng">
            <a:solidFill>
              <a:srgbClr val="083042"/>
            </a:solidFill>
            <a:prstDash val="solid"/>
            <a:round/>
            <a:headEnd type="none" w="med" len="med"/>
            <a:tailEnd type="triangle" w="med" len="med"/>
          </a:ln>
        </p:spPr>
      </p:cxnSp>
      <p:sp>
        <p:nvSpPr>
          <p:cNvPr id="289" name="Google Shape;289;p42"/>
          <p:cNvSpPr/>
          <p:nvPr/>
        </p:nvSpPr>
        <p:spPr>
          <a:xfrm>
            <a:off x="6631703" y="1272525"/>
            <a:ext cx="1909500" cy="29763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2"/>
          <p:cNvSpPr/>
          <p:nvPr/>
        </p:nvSpPr>
        <p:spPr>
          <a:xfrm>
            <a:off x="6866716" y="1468890"/>
            <a:ext cx="1430100" cy="9930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ImageView</a:t>
            </a:r>
            <a:endParaRPr sz="1600">
              <a:latin typeface="Roboto Condensed"/>
              <a:ea typeface="Roboto Condensed"/>
              <a:cs typeface="Roboto Condensed"/>
              <a:sym typeface="Roboto Condensed"/>
            </a:endParaRPr>
          </a:p>
        </p:txBody>
      </p:sp>
      <p:sp>
        <p:nvSpPr>
          <p:cNvPr id="291" name="Google Shape;291;p42"/>
          <p:cNvSpPr/>
          <p:nvPr/>
        </p:nvSpPr>
        <p:spPr>
          <a:xfrm>
            <a:off x="6866716" y="2633450"/>
            <a:ext cx="1430100" cy="5484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92" name="Google Shape;292;p42"/>
          <p:cNvSpPr/>
          <p:nvPr/>
        </p:nvSpPr>
        <p:spPr>
          <a:xfrm>
            <a:off x="6871530" y="3353563"/>
            <a:ext cx="1430100" cy="7122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42"/>
          <p:cNvSpPr/>
          <p:nvPr/>
        </p:nvSpPr>
        <p:spPr>
          <a:xfrm>
            <a:off x="7002306" y="3480575"/>
            <a:ext cx="548700" cy="477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Condensed"/>
                <a:ea typeface="Roboto Condensed"/>
                <a:cs typeface="Roboto Condensed"/>
                <a:sym typeface="Roboto Condensed"/>
              </a:rPr>
              <a:t>Button</a:t>
            </a:r>
            <a:endParaRPr sz="1100">
              <a:latin typeface="Roboto Condensed"/>
              <a:ea typeface="Roboto Condensed"/>
              <a:cs typeface="Roboto Condensed"/>
              <a:sym typeface="Roboto Condensed"/>
            </a:endParaRPr>
          </a:p>
        </p:txBody>
      </p:sp>
      <p:sp>
        <p:nvSpPr>
          <p:cNvPr id="294" name="Google Shape;294;p42"/>
          <p:cNvSpPr/>
          <p:nvPr/>
        </p:nvSpPr>
        <p:spPr>
          <a:xfrm>
            <a:off x="7620200" y="3480575"/>
            <a:ext cx="548700" cy="477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Condensed"/>
                <a:ea typeface="Roboto Condensed"/>
                <a:cs typeface="Roboto Condensed"/>
                <a:sym typeface="Roboto Condensed"/>
              </a:rPr>
              <a:t>Button</a:t>
            </a:r>
            <a:endParaRPr sz="1100">
              <a:latin typeface="Roboto Condensed"/>
              <a:ea typeface="Roboto Condensed"/>
              <a:cs typeface="Roboto Condensed"/>
              <a:sym typeface="Roboto Condensed"/>
            </a:endParaRPr>
          </a:p>
        </p:txBody>
      </p:sp>
      <p:cxnSp>
        <p:nvCxnSpPr>
          <p:cNvPr id="295" name="Google Shape;295;p42"/>
          <p:cNvCxnSpPr>
            <a:stCxn id="281" idx="2"/>
            <a:endCxn id="296" idx="0"/>
          </p:cNvCxnSpPr>
          <p:nvPr/>
        </p:nvCxnSpPr>
        <p:spPr>
          <a:xfrm flipH="1">
            <a:off x="2802999" y="1998850"/>
            <a:ext cx="6900" cy="762300"/>
          </a:xfrm>
          <a:prstGeom prst="straightConnector1">
            <a:avLst/>
          </a:prstGeom>
          <a:noFill/>
          <a:ln w="28575" cap="flat" cmpd="sng">
            <a:solidFill>
              <a:srgbClr val="083042"/>
            </a:solidFill>
            <a:prstDash val="solid"/>
            <a:round/>
            <a:headEnd type="none" w="med" len="med"/>
            <a:tailEnd type="triangle" w="med" len="med"/>
          </a:ln>
        </p:spPr>
      </p:cxnSp>
      <p:sp>
        <p:nvSpPr>
          <p:cNvPr id="286" name="Google Shape;286;p42"/>
          <p:cNvSpPr/>
          <p:nvPr/>
        </p:nvSpPr>
        <p:spPr>
          <a:xfrm>
            <a:off x="4495801" y="3694075"/>
            <a:ext cx="1302600" cy="371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84" name="Google Shape;284;p42"/>
          <p:cNvSpPr/>
          <p:nvPr/>
        </p:nvSpPr>
        <p:spPr>
          <a:xfrm>
            <a:off x="2957008" y="3694075"/>
            <a:ext cx="1302600" cy="371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82" name="Google Shape;282;p42"/>
          <p:cNvSpPr/>
          <p:nvPr/>
        </p:nvSpPr>
        <p:spPr>
          <a:xfrm>
            <a:off x="3625924" y="2761000"/>
            <a:ext cx="1401000" cy="371700"/>
          </a:xfrm>
          <a:prstGeom prst="roundRect">
            <a:avLst>
              <a:gd name="adj" fmla="val 16667"/>
            </a:avLst>
          </a:prstGeom>
          <a:solidFill>
            <a:srgbClr val="D6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LinearLayout</a:t>
            </a:r>
            <a:endParaRPr sz="1800">
              <a:latin typeface="Roboto Condensed"/>
              <a:ea typeface="Roboto Condensed"/>
              <a:cs typeface="Roboto Condensed"/>
              <a:sym typeface="Roboto Condensed"/>
            </a:endParaRPr>
          </a:p>
        </p:txBody>
      </p:sp>
      <p:sp>
        <p:nvSpPr>
          <p:cNvPr id="288" name="Google Shape;288;p42"/>
          <p:cNvSpPr/>
          <p:nvPr/>
        </p:nvSpPr>
        <p:spPr>
          <a:xfrm>
            <a:off x="588375" y="2761000"/>
            <a:ext cx="1401000" cy="371700"/>
          </a:xfrm>
          <a:prstGeom prst="roundRect">
            <a:avLst>
              <a:gd name="adj" fmla="val 16667"/>
            </a:avLst>
          </a:prstGeom>
          <a:solidFill>
            <a:srgbClr val="D6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ImageView</a:t>
            </a:r>
            <a:endParaRPr sz="1800">
              <a:latin typeface="Roboto Condensed"/>
              <a:ea typeface="Roboto Condensed"/>
              <a:cs typeface="Roboto Condensed"/>
              <a:sym typeface="Roboto Condensed"/>
            </a:endParaRPr>
          </a:p>
        </p:txBody>
      </p:sp>
      <p:sp>
        <p:nvSpPr>
          <p:cNvPr id="296" name="Google Shape;296;p42"/>
          <p:cNvSpPr/>
          <p:nvPr/>
        </p:nvSpPr>
        <p:spPr>
          <a:xfrm>
            <a:off x="2102543" y="2761000"/>
            <a:ext cx="1401000" cy="371700"/>
          </a:xfrm>
          <a:prstGeom prst="roundRect">
            <a:avLst>
              <a:gd name="adj" fmla="val 16667"/>
            </a:avLst>
          </a:prstGeom>
          <a:solidFill>
            <a:srgbClr val="D6F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81" name="Google Shape;281;p42"/>
          <p:cNvSpPr/>
          <p:nvPr/>
        </p:nvSpPr>
        <p:spPr>
          <a:xfrm>
            <a:off x="2109399" y="1627150"/>
            <a:ext cx="1401000" cy="371700"/>
          </a:xfrm>
          <a:prstGeom prst="roundRect">
            <a:avLst>
              <a:gd name="adj" fmla="val 16667"/>
            </a:avLst>
          </a:prstGeom>
          <a:solidFill>
            <a:srgbClr val="428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Condensed"/>
                <a:ea typeface="Roboto Condensed"/>
                <a:cs typeface="Roboto Condensed"/>
                <a:sym typeface="Roboto Condensed"/>
              </a:rPr>
              <a:t>LinearLayout</a:t>
            </a:r>
            <a:endParaRPr sz="1800">
              <a:solidFill>
                <a:srgbClr val="FFFFFF"/>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Recursos de la App</a:t>
            </a:r>
            <a:endParaRPr dirty="0"/>
          </a:p>
        </p:txBody>
      </p:sp>
      <p:sp>
        <p:nvSpPr>
          <p:cNvPr id="302" name="Google Shape;302;p43"/>
          <p:cNvSpPr txBox="1">
            <a:spLocks noGrp="1"/>
          </p:cNvSpPr>
          <p:nvPr>
            <p:ph type="body" idx="1"/>
          </p:nvPr>
        </p:nvSpPr>
        <p:spPr>
          <a:xfrm>
            <a:off x="342900" y="1152475"/>
            <a:ext cx="8489400" cy="3193800"/>
          </a:xfrm>
          <a:prstGeom prst="rect">
            <a:avLst/>
          </a:prstGeom>
        </p:spPr>
        <p:txBody>
          <a:bodyPr spcFirstLastPara="1" wrap="square" lIns="91425" tIns="91425" rIns="91425" bIns="91425" anchor="t" anchorCtr="0">
            <a:noAutofit/>
          </a:bodyPr>
          <a:lstStyle/>
          <a:p>
            <a:pPr marL="0" lvl="0" indent="0">
              <a:spcBef>
                <a:spcPts val="0"/>
              </a:spcBef>
              <a:buClr>
                <a:schemeClr val="dk1"/>
              </a:buClr>
              <a:buSzPts val="1100"/>
              <a:buNone/>
            </a:pPr>
            <a:r>
              <a:rPr lang="en-US" sz="2200" dirty="0" err="1"/>
              <a:t>Contenido</a:t>
            </a:r>
            <a:r>
              <a:rPr lang="en-US" sz="2200" dirty="0"/>
              <a:t> </a:t>
            </a:r>
            <a:r>
              <a:rPr lang="en-US" sz="2200" dirty="0" err="1"/>
              <a:t>estático</a:t>
            </a:r>
            <a:r>
              <a:rPr lang="en-US" sz="2200" dirty="0"/>
              <a:t> o </a:t>
            </a:r>
            <a:r>
              <a:rPr lang="en-US" sz="2200" dirty="0" err="1"/>
              <a:t>archivos</a:t>
            </a:r>
            <a:r>
              <a:rPr lang="en-US" sz="2200" dirty="0"/>
              <a:t> </a:t>
            </a:r>
            <a:r>
              <a:rPr lang="en-US" sz="2200" dirty="0" err="1"/>
              <a:t>adicionales</a:t>
            </a:r>
            <a:r>
              <a:rPr lang="en-US" sz="2200" dirty="0"/>
              <a:t> que </a:t>
            </a:r>
            <a:r>
              <a:rPr lang="en-US" sz="2200" dirty="0" err="1"/>
              <a:t>usa</a:t>
            </a:r>
            <a:r>
              <a:rPr lang="en-US" sz="2200" dirty="0"/>
              <a:t> </a:t>
            </a:r>
            <a:r>
              <a:rPr lang="en-US" sz="2200" dirty="0" err="1"/>
              <a:t>su</a:t>
            </a:r>
            <a:r>
              <a:rPr lang="en-US" sz="2200" dirty="0"/>
              <a:t> </a:t>
            </a:r>
            <a:r>
              <a:rPr lang="en-US" sz="2200" dirty="0" err="1"/>
              <a:t>código</a:t>
            </a:r>
            <a:endParaRPr sz="2200" dirty="0"/>
          </a:p>
          <a:p>
            <a:pPr marL="457200" lvl="0" indent="-368300" algn="l" rtl="0">
              <a:spcBef>
                <a:spcPts val="1000"/>
              </a:spcBef>
              <a:spcAft>
                <a:spcPts val="0"/>
              </a:spcAft>
              <a:buSzPts val="2200"/>
              <a:buChar char="●"/>
            </a:pPr>
            <a:r>
              <a:rPr lang="en" sz="2200" dirty="0"/>
              <a:t>Layout files</a:t>
            </a:r>
            <a:endParaRPr sz="2200" dirty="0"/>
          </a:p>
          <a:p>
            <a:pPr marL="457200" lvl="0" indent="-368300" algn="l" rtl="0">
              <a:spcBef>
                <a:spcPts val="1000"/>
              </a:spcBef>
              <a:spcAft>
                <a:spcPts val="0"/>
              </a:spcAft>
              <a:buSzPts val="2200"/>
              <a:buChar char="●"/>
            </a:pPr>
            <a:r>
              <a:rPr lang="en" sz="2200" dirty="0"/>
              <a:t>Images</a:t>
            </a:r>
            <a:endParaRPr sz="2200" dirty="0"/>
          </a:p>
          <a:p>
            <a:pPr marL="457200" lvl="0" indent="-368300" algn="l" rtl="0">
              <a:spcBef>
                <a:spcPts val="1000"/>
              </a:spcBef>
              <a:spcAft>
                <a:spcPts val="0"/>
              </a:spcAft>
              <a:buSzPts val="2200"/>
              <a:buChar char="●"/>
            </a:pPr>
            <a:r>
              <a:rPr lang="en" sz="2200" dirty="0"/>
              <a:t>Audio files</a:t>
            </a:r>
            <a:endParaRPr sz="2200" dirty="0"/>
          </a:p>
          <a:p>
            <a:pPr marL="457200" lvl="0" indent="-368300" algn="l" rtl="0">
              <a:spcBef>
                <a:spcPts val="1000"/>
              </a:spcBef>
              <a:spcAft>
                <a:spcPts val="0"/>
              </a:spcAft>
              <a:buSzPts val="2200"/>
              <a:buChar char="●"/>
            </a:pPr>
            <a:r>
              <a:rPr lang="en" sz="2200" dirty="0"/>
              <a:t>User interface strings</a:t>
            </a:r>
            <a:endParaRPr sz="2200" dirty="0"/>
          </a:p>
          <a:p>
            <a:pPr marL="457200" lvl="0" indent="-368300" algn="l" rtl="0">
              <a:spcBef>
                <a:spcPts val="1000"/>
              </a:spcBef>
              <a:spcAft>
                <a:spcPts val="1000"/>
              </a:spcAft>
              <a:buSzPts val="2200"/>
              <a:buChar char="●"/>
            </a:pPr>
            <a:r>
              <a:rPr lang="en" sz="2200" dirty="0"/>
              <a:t>App icon</a:t>
            </a:r>
            <a:endParaRPr sz="2200" dirty="0"/>
          </a:p>
        </p:txBody>
      </p:sp>
      <p:sp>
        <p:nvSpPr>
          <p:cNvPr id="303" name="Google Shape;303;p4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Directorios</a:t>
            </a:r>
            <a:r>
              <a:rPr lang="en-US" dirty="0"/>
              <a:t> de </a:t>
            </a:r>
            <a:r>
              <a:rPr lang="en-US" dirty="0" err="1"/>
              <a:t>recursos</a:t>
            </a:r>
            <a:r>
              <a:rPr lang="en-US" dirty="0"/>
              <a:t> </a:t>
            </a:r>
            <a:r>
              <a:rPr lang="en-US" dirty="0" err="1"/>
              <a:t>comunes</a:t>
            </a:r>
            <a:endParaRPr dirty="0"/>
          </a:p>
        </p:txBody>
      </p:sp>
      <p:sp>
        <p:nvSpPr>
          <p:cNvPr id="309" name="Google Shape;309;p44"/>
          <p:cNvSpPr txBox="1">
            <a:spLocks noGrp="1"/>
          </p:cNvSpPr>
          <p:nvPr>
            <p:ph type="body" idx="1"/>
          </p:nvPr>
        </p:nvSpPr>
        <p:spPr>
          <a:xfrm>
            <a:off x="311700" y="1228675"/>
            <a:ext cx="8520600" cy="6513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Agregue recursos a su aplicación incluyéndolos en el directorio de recursos apropiado en la carpeta res principal</a:t>
            </a:r>
            <a:r>
              <a:rPr lang="en" sz="1800" dirty="0"/>
              <a:t>.</a:t>
            </a:r>
            <a:endParaRPr sz="1800" dirty="0"/>
          </a:p>
        </p:txBody>
      </p:sp>
      <p:sp>
        <p:nvSpPr>
          <p:cNvPr id="310" name="Google Shape;310;p4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311" name="Google Shape;311;p44"/>
          <p:cNvSpPr txBox="1"/>
          <p:nvPr/>
        </p:nvSpPr>
        <p:spPr>
          <a:xfrm>
            <a:off x="345525" y="2122550"/>
            <a:ext cx="8486700" cy="21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main</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java</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res</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 drawable</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 layout</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 mipmap</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 values</a:t>
            </a:r>
            <a:endParaRPr sz="1800">
              <a:latin typeface="Consolas"/>
              <a:ea typeface="Consolas"/>
              <a:cs typeface="Consolas"/>
              <a:sym typeface="Consolas"/>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IDs de recursos</a:t>
            </a:r>
            <a:endParaRPr dirty="0"/>
          </a:p>
        </p:txBody>
      </p:sp>
      <p:sp>
        <p:nvSpPr>
          <p:cNvPr id="317" name="Google Shape;317;p45"/>
          <p:cNvSpPr txBox="1">
            <a:spLocks noGrp="1"/>
          </p:cNvSpPr>
          <p:nvPr>
            <p:ph type="body" idx="1"/>
          </p:nvPr>
        </p:nvSpPr>
        <p:spPr>
          <a:xfrm>
            <a:off x="342900" y="1115750"/>
            <a:ext cx="8660700" cy="2872800"/>
          </a:xfrm>
          <a:prstGeom prst="rect">
            <a:avLst/>
          </a:prstGeom>
        </p:spPr>
        <p:txBody>
          <a:bodyPr spcFirstLastPara="1" wrap="square" lIns="91425" tIns="91425" rIns="91425" bIns="91425" anchor="t" anchorCtr="0">
            <a:noAutofit/>
          </a:bodyPr>
          <a:lstStyle/>
          <a:p>
            <a:pPr lvl="0" indent="-342900">
              <a:spcBef>
                <a:spcPts val="0"/>
              </a:spcBef>
              <a:buSzPts val="1800"/>
              <a:buChar char="●"/>
            </a:pPr>
            <a:r>
              <a:rPr lang="es-ES" sz="1800" dirty="0"/>
              <a:t>Cada recurso tiene un ID de recurso para acceder a él.</a:t>
            </a:r>
            <a:endParaRPr sz="1800" dirty="0"/>
          </a:p>
          <a:p>
            <a:pPr lvl="0" indent="-342900">
              <a:buSzPts val="1800"/>
              <a:buChar char="●"/>
            </a:pPr>
            <a:r>
              <a:rPr lang="es-ES" sz="1800" dirty="0"/>
              <a:t>Al nombrar recursos, la convención es usar minúsculas con guiones bajos (por ejemplo, activity_main.xml)</a:t>
            </a:r>
            <a:r>
              <a:rPr lang="en" sz="1800" dirty="0"/>
              <a:t>. </a:t>
            </a:r>
            <a:endParaRPr sz="1800" dirty="0"/>
          </a:p>
          <a:p>
            <a:pPr lvl="0" indent="-342900">
              <a:buSzPts val="1800"/>
              <a:buChar char="●"/>
            </a:pPr>
            <a:r>
              <a:rPr lang="es-ES" sz="1800" dirty="0"/>
              <a:t>Android genera automáticamente un archivo de clase llamado R.java con referencias a todos los recursos de la aplicación</a:t>
            </a:r>
            <a:r>
              <a:rPr lang="en" sz="1800" dirty="0"/>
              <a:t>.</a:t>
            </a:r>
            <a:endParaRPr sz="1800" dirty="0"/>
          </a:p>
          <a:p>
            <a:pPr lvl="0" indent="-342900">
              <a:buSzPts val="1800"/>
              <a:buChar char="●"/>
            </a:pPr>
            <a:r>
              <a:rPr lang="es-ES" sz="1800" dirty="0"/>
              <a:t>Los elementos individuales se referencian con </a:t>
            </a:r>
            <a:r>
              <a:rPr lang="en" sz="1800" dirty="0"/>
              <a:t>: </a:t>
            </a:r>
            <a:r>
              <a:rPr lang="en" sz="1800" dirty="0">
                <a:latin typeface="Courier New"/>
                <a:ea typeface="Courier New"/>
                <a:cs typeface="Courier New"/>
                <a:sym typeface="Courier New"/>
              </a:rPr>
              <a:t>R.&lt;resource_type&gt;.&lt;resource_name&gt;</a:t>
            </a:r>
            <a:endParaRPr sz="1800" dirty="0">
              <a:latin typeface="Courier New"/>
              <a:ea typeface="Courier New"/>
              <a:cs typeface="Courier New"/>
              <a:sym typeface="Courier New"/>
            </a:endParaRPr>
          </a:p>
          <a:p>
            <a:pPr marL="0" lvl="0" indent="0" algn="l" rtl="0">
              <a:spcBef>
                <a:spcPts val="1000"/>
              </a:spcBef>
              <a:spcAft>
                <a:spcPts val="0"/>
              </a:spcAft>
              <a:buNone/>
            </a:pPr>
            <a:r>
              <a:rPr lang="en" sz="1800" dirty="0"/>
              <a:t>Ejemplos:  </a:t>
            </a:r>
            <a:endParaRPr sz="1800" dirty="0">
              <a:latin typeface="Courier New"/>
              <a:ea typeface="Courier New"/>
              <a:cs typeface="Courier New"/>
              <a:sym typeface="Courier New"/>
            </a:endParaRPr>
          </a:p>
          <a:p>
            <a:pPr marL="0" lvl="0" indent="0" algn="l" rtl="0">
              <a:spcBef>
                <a:spcPts val="1000"/>
              </a:spcBef>
              <a:spcAft>
                <a:spcPts val="1000"/>
              </a:spcAft>
              <a:buNone/>
            </a:pPr>
            <a:endParaRPr sz="1800" dirty="0"/>
          </a:p>
        </p:txBody>
      </p:sp>
      <p:sp>
        <p:nvSpPr>
          <p:cNvPr id="318" name="Google Shape;318;p4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19" name="Google Shape;319;p45"/>
          <p:cNvSpPr txBox="1"/>
          <p:nvPr/>
        </p:nvSpPr>
        <p:spPr>
          <a:xfrm>
            <a:off x="1600200" y="3824920"/>
            <a:ext cx="72849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latin typeface="Courier New"/>
                <a:ea typeface="Courier New"/>
                <a:cs typeface="Courier New"/>
                <a:sym typeface="Courier New"/>
              </a:rPr>
              <a:t>R.drawable.ic_launcher (res/drawable/ic_launcher.xml) </a:t>
            </a:r>
            <a:endParaRPr sz="17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700">
                <a:latin typeface="Courier New"/>
                <a:ea typeface="Courier New"/>
                <a:cs typeface="Courier New"/>
                <a:sym typeface="Courier New"/>
              </a:rPr>
              <a:t>R.layout.activity_main (res/layout/activity_main.xml)</a:t>
            </a:r>
            <a:endParaRPr sz="1700">
              <a:latin typeface="Courier New"/>
              <a:ea typeface="Courier New"/>
              <a:cs typeface="Courier New"/>
              <a:sym typeface="Courier New"/>
            </a:endParaRPr>
          </a:p>
          <a:p>
            <a:pPr marL="0" lvl="0" indent="0" algn="l" rtl="0">
              <a:spcBef>
                <a:spcPts val="0"/>
              </a:spcBef>
              <a:spcAft>
                <a:spcPts val="0"/>
              </a:spcAft>
              <a:buNone/>
            </a:pPr>
            <a:endParaRPr sz="17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Android Studio</a:t>
            </a:r>
            <a:endParaRPr/>
          </a:p>
        </p:txBody>
      </p:sp>
      <p:sp>
        <p:nvSpPr>
          <p:cNvPr id="94" name="Google Shape;94;p19"/>
          <p:cNvSpPr txBox="1">
            <a:spLocks noGrp="1"/>
          </p:cNvSpPr>
          <p:nvPr>
            <p:ph type="body" idx="1"/>
          </p:nvPr>
        </p:nvSpPr>
        <p:spPr>
          <a:xfrm>
            <a:off x="266875" y="1012050"/>
            <a:ext cx="8520600" cy="4560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IDE oficial para crear aplicaciones de Android</a:t>
            </a:r>
            <a:endParaRPr sz="1800" dirty="0"/>
          </a:p>
        </p:txBody>
      </p:sp>
      <p:sp>
        <p:nvSpPr>
          <p:cNvPr id="95" name="Google Shape;95;p1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96" name="Google Shape;96;p19"/>
          <p:cNvPicPr preferRelativeResize="0"/>
          <p:nvPr/>
        </p:nvPicPr>
        <p:blipFill>
          <a:blip r:embed="rId3">
            <a:alphaModFix/>
          </a:blip>
          <a:stretch>
            <a:fillRect/>
          </a:stretch>
        </p:blipFill>
        <p:spPr>
          <a:xfrm>
            <a:off x="1968775" y="1528150"/>
            <a:ext cx="4842012" cy="282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a:t>ID de </a:t>
            </a:r>
            <a:r>
              <a:rPr lang="en-US" dirty="0" err="1"/>
              <a:t>recursos</a:t>
            </a:r>
            <a:r>
              <a:rPr lang="en-US" dirty="0"/>
              <a:t> para vistas</a:t>
            </a:r>
            <a:endParaRPr dirty="0"/>
          </a:p>
        </p:txBody>
      </p:sp>
      <p:sp>
        <p:nvSpPr>
          <p:cNvPr id="325" name="Google Shape;325;p46"/>
          <p:cNvSpPr txBox="1">
            <a:spLocks noGrp="1"/>
          </p:cNvSpPr>
          <p:nvPr>
            <p:ph type="body" idx="1"/>
          </p:nvPr>
        </p:nvSpPr>
        <p:spPr>
          <a:xfrm>
            <a:off x="311700" y="1076275"/>
            <a:ext cx="8520600" cy="3936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Las vistas individuales también pueden tener ID de recursos</a:t>
            </a:r>
            <a:r>
              <a:rPr lang="en" sz="1800" dirty="0"/>
              <a:t>.</a:t>
            </a:r>
            <a:endParaRPr sz="1800" dirty="0"/>
          </a:p>
        </p:txBody>
      </p:sp>
      <p:sp>
        <p:nvSpPr>
          <p:cNvPr id="326" name="Google Shape;326;p4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27" name="Google Shape;327;p46"/>
          <p:cNvSpPr txBox="1"/>
          <p:nvPr/>
        </p:nvSpPr>
        <p:spPr>
          <a:xfrm>
            <a:off x="345525" y="1638800"/>
            <a:ext cx="8440800" cy="444300"/>
          </a:xfrm>
          <a:prstGeom prst="rect">
            <a:avLst/>
          </a:prstGeom>
          <a:noFill/>
          <a:ln>
            <a:noFill/>
          </a:ln>
        </p:spPr>
        <p:txBody>
          <a:bodyPr spcFirstLastPara="1" wrap="square" lIns="91425" tIns="91425" rIns="91425" bIns="91425" anchor="t" anchorCtr="0">
            <a:noAutofit/>
          </a:bodyPr>
          <a:lstStyle/>
          <a:p>
            <a:pPr lvl="0"/>
            <a:r>
              <a:rPr lang="es-ES" sz="1800" dirty="0">
                <a:latin typeface="Roboto"/>
                <a:ea typeface="Roboto"/>
                <a:cs typeface="Roboto"/>
                <a:sym typeface="Roboto"/>
              </a:rPr>
              <a:t>Agregue el atributo </a:t>
            </a:r>
            <a:r>
              <a:rPr lang="es-ES" sz="1800" dirty="0" err="1">
                <a:latin typeface="Roboto"/>
                <a:ea typeface="Roboto"/>
                <a:cs typeface="Roboto"/>
                <a:sym typeface="Roboto"/>
              </a:rPr>
              <a:t>android</a:t>
            </a:r>
            <a:r>
              <a:rPr lang="es-ES" sz="1800" dirty="0">
                <a:latin typeface="Roboto"/>
                <a:ea typeface="Roboto"/>
                <a:cs typeface="Roboto"/>
                <a:sym typeface="Roboto"/>
              </a:rPr>
              <a:t>: id a la Vista en XML. Use la sintaxis @ + id / </a:t>
            </a:r>
            <a:r>
              <a:rPr lang="es-ES" sz="1800" dirty="0" err="1">
                <a:latin typeface="Roboto"/>
                <a:ea typeface="Roboto"/>
                <a:cs typeface="Roboto"/>
                <a:sym typeface="Roboto"/>
              </a:rPr>
              <a:t>name</a:t>
            </a:r>
            <a:r>
              <a:rPr lang="en" sz="1800" dirty="0">
                <a:latin typeface="Roboto"/>
                <a:ea typeface="Roboto"/>
                <a:cs typeface="Roboto"/>
                <a:sym typeface="Roboto"/>
              </a:rPr>
              <a:t>.</a:t>
            </a:r>
            <a:endParaRPr sz="1800" dirty="0">
              <a:latin typeface="Roboto"/>
              <a:ea typeface="Roboto"/>
              <a:cs typeface="Roboto"/>
              <a:sym typeface="Roboto"/>
            </a:endParaRPr>
          </a:p>
        </p:txBody>
      </p:sp>
      <p:sp>
        <p:nvSpPr>
          <p:cNvPr id="328" name="Google Shape;328;p46"/>
          <p:cNvSpPr txBox="1"/>
          <p:nvPr/>
        </p:nvSpPr>
        <p:spPr>
          <a:xfrm>
            <a:off x="355400" y="2049125"/>
            <a:ext cx="7907700" cy="15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7474F"/>
                </a:solidFill>
                <a:latin typeface="Consolas"/>
                <a:ea typeface="Consolas"/>
                <a:cs typeface="Consolas"/>
                <a:sym typeface="Consolas"/>
              </a:rPr>
              <a:t>&lt;TextView</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b="1">
                <a:solidFill>
                  <a:srgbClr val="37474F"/>
                </a:solidFill>
                <a:latin typeface="Consolas"/>
                <a:ea typeface="Consolas"/>
                <a:cs typeface="Consolas"/>
                <a:sym typeface="Consolas"/>
              </a:rPr>
              <a:t>android:id=</a:t>
            </a:r>
            <a:r>
              <a:rPr lang="en" sz="1800" b="1">
                <a:solidFill>
                  <a:srgbClr val="388E3C"/>
                </a:solidFill>
                <a:latin typeface="Consolas"/>
                <a:ea typeface="Consolas"/>
                <a:cs typeface="Consolas"/>
                <a:sym typeface="Consolas"/>
              </a:rPr>
              <a:t>"@+id/helloTextView"</a:t>
            </a:r>
            <a:endParaRPr sz="1800" b="1">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solidFill>
                  <a:srgbClr val="37474F"/>
                </a:solidFill>
                <a:latin typeface="Consolas"/>
                <a:ea typeface="Consolas"/>
                <a:cs typeface="Consolas"/>
                <a:sym typeface="Consolas"/>
              </a:rPr>
              <a:t>/&gt;</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a:latin typeface="Consolas"/>
              <a:ea typeface="Consolas"/>
              <a:cs typeface="Consolas"/>
              <a:sym typeface="Consolas"/>
            </a:endParaRPr>
          </a:p>
        </p:txBody>
      </p:sp>
      <p:sp>
        <p:nvSpPr>
          <p:cNvPr id="329" name="Google Shape;329;p46"/>
          <p:cNvSpPr txBox="1"/>
          <p:nvPr/>
        </p:nvSpPr>
        <p:spPr>
          <a:xfrm>
            <a:off x="365275" y="3717575"/>
            <a:ext cx="7996500" cy="725100"/>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es-ES" sz="1800" dirty="0">
                <a:latin typeface="Roboto"/>
                <a:ea typeface="Roboto"/>
                <a:cs typeface="Roboto"/>
                <a:sym typeface="Roboto"/>
              </a:rPr>
              <a:t>Dentro de su aplicación, ahora puede referirse a este </a:t>
            </a:r>
            <a:r>
              <a:rPr lang="es-ES" sz="1800" dirty="0" err="1">
                <a:latin typeface="Roboto"/>
                <a:ea typeface="Roboto"/>
                <a:cs typeface="Roboto"/>
                <a:sym typeface="Roboto"/>
              </a:rPr>
              <a:t>TextView</a:t>
            </a:r>
            <a:r>
              <a:rPr lang="es-ES" sz="1800" dirty="0">
                <a:latin typeface="Roboto"/>
                <a:ea typeface="Roboto"/>
                <a:cs typeface="Roboto"/>
                <a:sym typeface="Roboto"/>
              </a:rPr>
              <a:t> específico usando </a:t>
            </a:r>
            <a:r>
              <a:rPr lang="en" sz="1800" dirty="0">
                <a:latin typeface="Roboto"/>
                <a:ea typeface="Roboto"/>
                <a:cs typeface="Roboto"/>
                <a:sym typeface="Roboto"/>
              </a:rPr>
              <a:t>:</a:t>
            </a:r>
            <a:endParaRPr sz="1800" dirty="0">
              <a:latin typeface="Roboto"/>
              <a:ea typeface="Roboto"/>
              <a:cs typeface="Roboto"/>
              <a:sym typeface="Roboto"/>
            </a:endParaRPr>
          </a:p>
          <a:p>
            <a:pPr marL="0" lvl="0" indent="0" algn="l" rtl="0">
              <a:lnSpc>
                <a:spcPct val="115000"/>
              </a:lnSpc>
              <a:spcBef>
                <a:spcPts val="0"/>
              </a:spcBef>
              <a:spcAft>
                <a:spcPts val="0"/>
              </a:spcAft>
              <a:buNone/>
            </a:pPr>
            <a:r>
              <a:rPr lang="en" sz="1800" dirty="0">
                <a:latin typeface="Courier New"/>
                <a:ea typeface="Courier New"/>
                <a:cs typeface="Courier New"/>
                <a:sym typeface="Courier New"/>
              </a:rPr>
              <a:t>R.id.helloTextView</a:t>
            </a:r>
            <a:endParaRPr sz="1800" dirty="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35" name="Google Shape;335;p47"/>
          <p:cNvSpPr txBox="1"/>
          <p:nvPr/>
        </p:nvSpPr>
        <p:spPr>
          <a:xfrm>
            <a:off x="311700" y="778200"/>
            <a:ext cx="8520600" cy="208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b="1" dirty="0">
                <a:solidFill>
                  <a:srgbClr val="FAFAFA"/>
                </a:solidFill>
                <a:latin typeface="Roboto"/>
                <a:ea typeface="Roboto"/>
                <a:cs typeface="Roboto"/>
                <a:sym typeface="Roboto"/>
              </a:rPr>
              <a:t>Actividades</a:t>
            </a:r>
            <a:endParaRPr sz="5200" b="1" dirty="0">
              <a:solidFill>
                <a:srgbClr val="FAFAFA"/>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 es una Actividad?</a:t>
            </a:r>
            <a:endParaRPr dirty="0"/>
          </a:p>
        </p:txBody>
      </p:sp>
      <p:sp>
        <p:nvSpPr>
          <p:cNvPr id="341" name="Google Shape;341;p48"/>
          <p:cNvSpPr txBox="1">
            <a:spLocks noGrp="1"/>
          </p:cNvSpPr>
          <p:nvPr>
            <p:ph type="body" idx="1"/>
          </p:nvPr>
        </p:nvSpPr>
        <p:spPr>
          <a:xfrm>
            <a:off x="2621725" y="1152475"/>
            <a:ext cx="6078000" cy="1757100"/>
          </a:xfrm>
          <a:prstGeom prst="rect">
            <a:avLst/>
          </a:prstGeom>
        </p:spPr>
        <p:txBody>
          <a:bodyPr spcFirstLastPara="1" wrap="square" lIns="91425" tIns="91425" rIns="91425" bIns="91425" anchor="t" anchorCtr="0">
            <a:noAutofit/>
          </a:bodyPr>
          <a:lstStyle/>
          <a:p>
            <a:pPr lvl="0" indent="-355600">
              <a:spcBef>
                <a:spcPts val="0"/>
              </a:spcBef>
              <a:buSzPts val="2000"/>
              <a:buChar char="●"/>
            </a:pPr>
            <a:r>
              <a:rPr lang="es-ES" sz="2000" dirty="0"/>
              <a:t>Una actividad es un medio para que el usuario logre un objetivo principal</a:t>
            </a:r>
            <a:r>
              <a:rPr lang="en" sz="2000" dirty="0"/>
              <a:t>. </a:t>
            </a:r>
            <a:endParaRPr sz="2000" dirty="0"/>
          </a:p>
          <a:p>
            <a:pPr lvl="0" indent="-355600">
              <a:spcAft>
                <a:spcPts val="1000"/>
              </a:spcAft>
              <a:buSzPts val="2000"/>
              <a:buChar char="●"/>
            </a:pPr>
            <a:r>
              <a:rPr lang="es-ES" sz="2000" dirty="0"/>
              <a:t>Una aplicación de Android se compone de una o más actividades</a:t>
            </a:r>
            <a:r>
              <a:rPr lang="en" sz="2000" dirty="0"/>
              <a:t>.</a:t>
            </a:r>
            <a:endParaRPr sz="2000" dirty="0"/>
          </a:p>
        </p:txBody>
      </p:sp>
      <p:sp>
        <p:nvSpPr>
          <p:cNvPr id="342" name="Google Shape;342;p4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43" name="Google Shape;343;p48"/>
          <p:cNvPicPr preferRelativeResize="0"/>
          <p:nvPr/>
        </p:nvPicPr>
        <p:blipFill>
          <a:blip r:embed="rId3">
            <a:alphaModFix/>
          </a:blip>
          <a:stretch>
            <a:fillRect/>
          </a:stretch>
        </p:blipFill>
        <p:spPr>
          <a:xfrm>
            <a:off x="379650" y="1170645"/>
            <a:ext cx="1835460" cy="32459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MainActivity.kt</a:t>
            </a:r>
            <a:endParaRPr/>
          </a:p>
        </p:txBody>
      </p:sp>
      <p:sp>
        <p:nvSpPr>
          <p:cNvPr id="349" name="Google Shape;349;p49"/>
          <p:cNvSpPr txBox="1">
            <a:spLocks noGrp="1"/>
          </p:cNvSpPr>
          <p:nvPr>
            <p:ph type="body" idx="1"/>
          </p:nvPr>
        </p:nvSpPr>
        <p:spPr>
          <a:xfrm>
            <a:off x="311700" y="1533475"/>
            <a:ext cx="8520600" cy="211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super</a:t>
            </a:r>
            <a:r>
              <a:rPr lang="en" sz="1800">
                <a:solidFill>
                  <a:srgbClr val="37474F"/>
                </a:solidFill>
                <a:latin typeface="Consolas"/>
                <a:ea typeface="Consolas"/>
                <a:cs typeface="Consolas"/>
                <a:sym typeface="Consolas"/>
              </a:rPr>
              <a:t>.onCreate(savedInstanceState)</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setContentView(R.layout.activity_main)</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350" name="Google Shape;350;p4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Cómo se ejecuta una actividad</a:t>
            </a:r>
            <a:endParaRPr dirty="0"/>
          </a:p>
        </p:txBody>
      </p:sp>
      <p:sp>
        <p:nvSpPr>
          <p:cNvPr id="356" name="Google Shape;356;p5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57" name="Google Shape;357;p50"/>
          <p:cNvSpPr/>
          <p:nvPr/>
        </p:nvSpPr>
        <p:spPr>
          <a:xfrm>
            <a:off x="3536795" y="1186700"/>
            <a:ext cx="2010000" cy="529200"/>
          </a:xfrm>
          <a:prstGeom prst="roundRect">
            <a:avLst>
              <a:gd name="adj" fmla="val 16667"/>
            </a:avLst>
          </a:prstGeom>
          <a:solidFill>
            <a:srgbClr val="3DDB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Activity launched</a:t>
            </a:r>
            <a:endParaRPr sz="1800">
              <a:latin typeface="Roboto Condensed"/>
              <a:ea typeface="Roboto Condensed"/>
              <a:cs typeface="Roboto Condensed"/>
              <a:sym typeface="Roboto Condensed"/>
            </a:endParaRPr>
          </a:p>
        </p:txBody>
      </p:sp>
      <p:sp>
        <p:nvSpPr>
          <p:cNvPr id="358" name="Google Shape;358;p50"/>
          <p:cNvSpPr txBox="1"/>
          <p:nvPr/>
        </p:nvSpPr>
        <p:spPr>
          <a:xfrm>
            <a:off x="3597198" y="2894011"/>
            <a:ext cx="18585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App is running</a:t>
            </a:r>
            <a:endParaRPr sz="1800">
              <a:latin typeface="Roboto Condensed"/>
              <a:ea typeface="Roboto Condensed"/>
              <a:cs typeface="Roboto Condensed"/>
              <a:sym typeface="Roboto Condensed"/>
            </a:endParaRPr>
          </a:p>
        </p:txBody>
      </p:sp>
      <p:sp>
        <p:nvSpPr>
          <p:cNvPr id="359" name="Google Shape;359;p50"/>
          <p:cNvSpPr/>
          <p:nvPr/>
        </p:nvSpPr>
        <p:spPr>
          <a:xfrm>
            <a:off x="3597205" y="3784825"/>
            <a:ext cx="2010000" cy="491400"/>
          </a:xfrm>
          <a:prstGeom prst="roundRect">
            <a:avLst>
              <a:gd name="adj" fmla="val 16667"/>
            </a:avLst>
          </a:prstGeom>
          <a:solidFill>
            <a:srgbClr val="F867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Roboto Condensed"/>
                <a:ea typeface="Roboto Condensed"/>
                <a:cs typeface="Roboto Condensed"/>
                <a:sym typeface="Roboto Condensed"/>
              </a:rPr>
              <a:t>Activity shut down</a:t>
            </a:r>
            <a:endParaRPr sz="1800">
              <a:latin typeface="Roboto Condensed"/>
              <a:ea typeface="Roboto Condensed"/>
              <a:cs typeface="Roboto Condensed"/>
              <a:sym typeface="Roboto Condensed"/>
            </a:endParaRPr>
          </a:p>
        </p:txBody>
      </p:sp>
      <p:cxnSp>
        <p:nvCxnSpPr>
          <p:cNvPr id="360" name="Google Shape;360;p50"/>
          <p:cNvCxnSpPr/>
          <p:nvPr/>
        </p:nvCxnSpPr>
        <p:spPr>
          <a:xfrm flipH="1">
            <a:off x="4534655" y="1715900"/>
            <a:ext cx="600" cy="451500"/>
          </a:xfrm>
          <a:prstGeom prst="straightConnector1">
            <a:avLst/>
          </a:prstGeom>
          <a:noFill/>
          <a:ln w="28575" cap="flat" cmpd="sng">
            <a:solidFill>
              <a:srgbClr val="000000"/>
            </a:solidFill>
            <a:prstDash val="solid"/>
            <a:round/>
            <a:headEnd type="none" w="med" len="med"/>
            <a:tailEnd type="triangle" w="med" len="med"/>
          </a:ln>
        </p:spPr>
      </p:cxnSp>
      <p:cxnSp>
        <p:nvCxnSpPr>
          <p:cNvPr id="361" name="Google Shape;361;p50"/>
          <p:cNvCxnSpPr/>
          <p:nvPr/>
        </p:nvCxnSpPr>
        <p:spPr>
          <a:xfrm>
            <a:off x="4526448" y="2571758"/>
            <a:ext cx="0" cy="451500"/>
          </a:xfrm>
          <a:prstGeom prst="straightConnector1">
            <a:avLst/>
          </a:prstGeom>
          <a:noFill/>
          <a:ln w="28575" cap="flat" cmpd="sng">
            <a:solidFill>
              <a:srgbClr val="000000"/>
            </a:solidFill>
            <a:prstDash val="solid"/>
            <a:round/>
            <a:headEnd type="none" w="med" len="med"/>
            <a:tailEnd type="triangle" w="med" len="med"/>
          </a:ln>
        </p:spPr>
      </p:cxnSp>
      <p:cxnSp>
        <p:nvCxnSpPr>
          <p:cNvPr id="362" name="Google Shape;362;p50"/>
          <p:cNvCxnSpPr>
            <a:stCxn id="358" idx="2"/>
          </p:cNvCxnSpPr>
          <p:nvPr/>
        </p:nvCxnSpPr>
        <p:spPr>
          <a:xfrm>
            <a:off x="4526448" y="3287611"/>
            <a:ext cx="0" cy="491400"/>
          </a:xfrm>
          <a:prstGeom prst="straightConnector1">
            <a:avLst/>
          </a:prstGeom>
          <a:noFill/>
          <a:ln w="28575" cap="flat" cmpd="sng">
            <a:solidFill>
              <a:srgbClr val="000000"/>
            </a:solidFill>
            <a:prstDash val="solid"/>
            <a:round/>
            <a:headEnd type="none" w="med" len="med"/>
            <a:tailEnd type="triangle" w="med" len="med"/>
          </a:ln>
        </p:spPr>
      </p:cxnSp>
      <p:sp>
        <p:nvSpPr>
          <p:cNvPr id="363" name="Google Shape;363;p50"/>
          <p:cNvSpPr/>
          <p:nvPr/>
        </p:nvSpPr>
        <p:spPr>
          <a:xfrm>
            <a:off x="3681474" y="2163570"/>
            <a:ext cx="1707000" cy="356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onCreate()</a:t>
            </a:r>
            <a:endParaRPr sz="18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Implementación de onCreate() callback</a:t>
            </a:r>
            <a:endParaRPr dirty="0"/>
          </a:p>
        </p:txBody>
      </p:sp>
      <p:sp>
        <p:nvSpPr>
          <p:cNvPr id="369" name="Google Shape;369;p51"/>
          <p:cNvSpPr txBox="1">
            <a:spLocks noGrp="1"/>
          </p:cNvSpPr>
          <p:nvPr>
            <p:ph type="body" idx="1"/>
          </p:nvPr>
        </p:nvSpPr>
        <p:spPr>
          <a:xfrm>
            <a:off x="311700" y="1533475"/>
            <a:ext cx="8520600" cy="3936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Llamado cuando el sistema crea su actividad</a:t>
            </a:r>
            <a:endParaRPr sz="1800" dirty="0"/>
          </a:p>
        </p:txBody>
      </p:sp>
      <p:sp>
        <p:nvSpPr>
          <p:cNvPr id="370" name="Google Shape;370;p5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71" name="Google Shape;371;p51"/>
          <p:cNvSpPr txBox="1"/>
          <p:nvPr/>
        </p:nvSpPr>
        <p:spPr>
          <a:xfrm>
            <a:off x="333600" y="2031225"/>
            <a:ext cx="8476800" cy="22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super</a:t>
            </a:r>
            <a:r>
              <a:rPr lang="en" sz="1800">
                <a:solidFill>
                  <a:srgbClr val="37474F"/>
                </a:solidFill>
                <a:latin typeface="Consolas"/>
                <a:ea typeface="Consolas"/>
                <a:cs typeface="Consolas"/>
                <a:sym typeface="Consolas"/>
              </a:rPr>
              <a:t>.onCreate(savedInstanceState)</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setContentView(R.layout.activity_main)</a:t>
            </a:r>
            <a:endParaRPr sz="1800">
              <a:solidFill>
                <a:srgbClr val="37474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a:latin typeface="Consolas"/>
              <a:ea typeface="Consolas"/>
              <a:cs typeface="Consolas"/>
              <a:sym typeface="Consolas"/>
            </a:endParaRPr>
          </a:p>
          <a:p>
            <a:pPr marL="0" lvl="0" indent="0" algn="l" rtl="0">
              <a:spcBef>
                <a:spcPts val="0"/>
              </a:spcBef>
              <a:spcAft>
                <a:spcPts val="0"/>
              </a:spcAft>
              <a:buNone/>
            </a:pPr>
            <a:endParaRPr sz="18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inflation</a:t>
            </a:r>
            <a:endParaRPr dirty="0"/>
          </a:p>
        </p:txBody>
      </p:sp>
      <p:sp>
        <p:nvSpPr>
          <p:cNvPr id="377" name="Google Shape;377;p5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78" name="Google Shape;378;p52"/>
          <p:cNvSpPr/>
          <p:nvPr/>
        </p:nvSpPr>
        <p:spPr>
          <a:xfrm>
            <a:off x="401450" y="2227768"/>
            <a:ext cx="2031000" cy="8922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Layout files</a:t>
            </a:r>
            <a:endParaRPr sz="1800">
              <a:latin typeface="Roboto Condensed"/>
              <a:ea typeface="Roboto Condensed"/>
              <a:cs typeface="Roboto Condensed"/>
              <a:sym typeface="Roboto Condensed"/>
            </a:endParaRPr>
          </a:p>
        </p:txBody>
      </p:sp>
      <p:sp>
        <p:nvSpPr>
          <p:cNvPr id="379" name="Google Shape;379;p52"/>
          <p:cNvSpPr/>
          <p:nvPr/>
        </p:nvSpPr>
        <p:spPr>
          <a:xfrm>
            <a:off x="509500" y="2740318"/>
            <a:ext cx="500700" cy="2646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layout1</a:t>
            </a:r>
            <a:endParaRPr sz="1000"/>
          </a:p>
        </p:txBody>
      </p:sp>
      <p:sp>
        <p:nvSpPr>
          <p:cNvPr id="380" name="Google Shape;380;p52"/>
          <p:cNvSpPr/>
          <p:nvPr/>
        </p:nvSpPr>
        <p:spPr>
          <a:xfrm>
            <a:off x="5599225" y="1660175"/>
            <a:ext cx="3093600" cy="2049900"/>
          </a:xfrm>
          <a:prstGeom prst="rect">
            <a:avLst/>
          </a:prstGeom>
          <a:solidFill>
            <a:srgbClr val="D6F0FF"/>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5819275" y="1880075"/>
            <a:ext cx="1106700" cy="314400"/>
          </a:xfrm>
          <a:prstGeom prst="rect">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a:ea typeface="Roboto Condensed"/>
                <a:cs typeface="Roboto Condensed"/>
                <a:sym typeface="Roboto Condensed"/>
              </a:rPr>
              <a:t>ViewGroup</a:t>
            </a:r>
            <a:endParaRPr>
              <a:latin typeface="Roboto Condensed"/>
              <a:ea typeface="Roboto Condensed"/>
              <a:cs typeface="Roboto Condensed"/>
              <a:sym typeface="Roboto Condensed"/>
            </a:endParaRPr>
          </a:p>
        </p:txBody>
      </p:sp>
      <p:sp>
        <p:nvSpPr>
          <p:cNvPr id="382" name="Google Shape;382;p52"/>
          <p:cNvSpPr/>
          <p:nvPr/>
        </p:nvSpPr>
        <p:spPr>
          <a:xfrm>
            <a:off x="5844450" y="2527925"/>
            <a:ext cx="779700" cy="314400"/>
          </a:xfrm>
          <a:prstGeom prst="rect">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a:ea typeface="Roboto Condensed"/>
                <a:cs typeface="Roboto Condensed"/>
                <a:sym typeface="Roboto Condensed"/>
              </a:rPr>
              <a:t>View1</a:t>
            </a:r>
            <a:endParaRPr>
              <a:latin typeface="Roboto Condensed"/>
              <a:ea typeface="Roboto Condensed"/>
              <a:cs typeface="Roboto Condensed"/>
              <a:sym typeface="Roboto Condensed"/>
            </a:endParaRPr>
          </a:p>
        </p:txBody>
      </p:sp>
      <p:sp>
        <p:nvSpPr>
          <p:cNvPr id="383" name="Google Shape;383;p52"/>
          <p:cNvSpPr/>
          <p:nvPr/>
        </p:nvSpPr>
        <p:spPr>
          <a:xfrm>
            <a:off x="7106800" y="2705225"/>
            <a:ext cx="1106700" cy="314400"/>
          </a:xfrm>
          <a:prstGeom prst="rect">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a:ea typeface="Roboto Condensed"/>
                <a:cs typeface="Roboto Condensed"/>
                <a:sym typeface="Roboto Condensed"/>
              </a:rPr>
              <a:t>ViewGroup</a:t>
            </a:r>
            <a:endParaRPr>
              <a:latin typeface="Roboto Condensed"/>
              <a:ea typeface="Roboto Condensed"/>
              <a:cs typeface="Roboto Condensed"/>
              <a:sym typeface="Roboto Condensed"/>
            </a:endParaRPr>
          </a:p>
        </p:txBody>
      </p:sp>
      <p:sp>
        <p:nvSpPr>
          <p:cNvPr id="384" name="Google Shape;384;p52"/>
          <p:cNvSpPr/>
          <p:nvPr/>
        </p:nvSpPr>
        <p:spPr>
          <a:xfrm>
            <a:off x="6801725" y="3231850"/>
            <a:ext cx="779700" cy="314400"/>
          </a:xfrm>
          <a:prstGeom prst="rect">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a:ea typeface="Roboto Condensed"/>
                <a:cs typeface="Roboto Condensed"/>
                <a:sym typeface="Roboto Condensed"/>
              </a:rPr>
              <a:t>View2</a:t>
            </a:r>
            <a:endParaRPr>
              <a:latin typeface="Roboto Condensed"/>
              <a:ea typeface="Roboto Condensed"/>
              <a:cs typeface="Roboto Condensed"/>
              <a:sym typeface="Roboto Condensed"/>
            </a:endParaRPr>
          </a:p>
        </p:txBody>
      </p:sp>
      <p:sp>
        <p:nvSpPr>
          <p:cNvPr id="385" name="Google Shape;385;p52"/>
          <p:cNvSpPr/>
          <p:nvPr/>
        </p:nvSpPr>
        <p:spPr>
          <a:xfrm>
            <a:off x="7738600" y="3231850"/>
            <a:ext cx="779700" cy="314400"/>
          </a:xfrm>
          <a:prstGeom prst="rect">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a:ea typeface="Roboto Condensed"/>
                <a:cs typeface="Roboto Condensed"/>
                <a:sym typeface="Roboto Condensed"/>
              </a:rPr>
              <a:t>View3</a:t>
            </a:r>
            <a:endParaRPr>
              <a:latin typeface="Roboto Condensed"/>
              <a:ea typeface="Roboto Condensed"/>
              <a:cs typeface="Roboto Condensed"/>
              <a:sym typeface="Roboto Condensed"/>
            </a:endParaRPr>
          </a:p>
        </p:txBody>
      </p:sp>
      <p:sp>
        <p:nvSpPr>
          <p:cNvPr id="386" name="Google Shape;386;p52"/>
          <p:cNvSpPr txBox="1"/>
          <p:nvPr/>
        </p:nvSpPr>
        <p:spPr>
          <a:xfrm>
            <a:off x="5599325" y="1195975"/>
            <a:ext cx="3093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Activity</a:t>
            </a:r>
            <a:endParaRPr sz="1800">
              <a:latin typeface="Roboto"/>
              <a:ea typeface="Roboto"/>
              <a:cs typeface="Roboto"/>
              <a:sym typeface="Roboto"/>
            </a:endParaRPr>
          </a:p>
        </p:txBody>
      </p:sp>
      <p:cxnSp>
        <p:nvCxnSpPr>
          <p:cNvPr id="387" name="Google Shape;387;p52"/>
          <p:cNvCxnSpPr/>
          <p:nvPr/>
        </p:nvCxnSpPr>
        <p:spPr>
          <a:xfrm flipH="1">
            <a:off x="6232350" y="2191850"/>
            <a:ext cx="200700" cy="338700"/>
          </a:xfrm>
          <a:prstGeom prst="straightConnector1">
            <a:avLst/>
          </a:prstGeom>
          <a:noFill/>
          <a:ln w="19050" cap="flat" cmpd="sng">
            <a:solidFill>
              <a:schemeClr val="dk2"/>
            </a:solidFill>
            <a:prstDash val="solid"/>
            <a:round/>
            <a:headEnd type="none" w="med" len="med"/>
            <a:tailEnd type="triangle" w="med" len="med"/>
          </a:ln>
        </p:spPr>
      </p:cxnSp>
      <p:cxnSp>
        <p:nvCxnSpPr>
          <p:cNvPr id="388" name="Google Shape;388;p52"/>
          <p:cNvCxnSpPr/>
          <p:nvPr/>
        </p:nvCxnSpPr>
        <p:spPr>
          <a:xfrm>
            <a:off x="6548062" y="2200625"/>
            <a:ext cx="673500" cy="503100"/>
          </a:xfrm>
          <a:prstGeom prst="straightConnector1">
            <a:avLst/>
          </a:prstGeom>
          <a:noFill/>
          <a:ln w="19050" cap="flat" cmpd="sng">
            <a:solidFill>
              <a:schemeClr val="dk2"/>
            </a:solidFill>
            <a:prstDash val="solid"/>
            <a:round/>
            <a:headEnd type="none" w="med" len="med"/>
            <a:tailEnd type="triangle" w="med" len="med"/>
          </a:ln>
        </p:spPr>
      </p:cxnSp>
      <p:cxnSp>
        <p:nvCxnSpPr>
          <p:cNvPr id="389" name="Google Shape;389;p52"/>
          <p:cNvCxnSpPr>
            <a:endCxn id="384" idx="0"/>
          </p:cNvCxnSpPr>
          <p:nvPr/>
        </p:nvCxnSpPr>
        <p:spPr>
          <a:xfrm flipH="1">
            <a:off x="7191575" y="3024550"/>
            <a:ext cx="306600" cy="207300"/>
          </a:xfrm>
          <a:prstGeom prst="straightConnector1">
            <a:avLst/>
          </a:prstGeom>
          <a:noFill/>
          <a:ln w="19050" cap="flat" cmpd="sng">
            <a:solidFill>
              <a:schemeClr val="dk2"/>
            </a:solidFill>
            <a:prstDash val="solid"/>
            <a:round/>
            <a:headEnd type="none" w="med" len="med"/>
            <a:tailEnd type="triangle" w="med" len="med"/>
          </a:ln>
        </p:spPr>
      </p:cxnSp>
      <p:cxnSp>
        <p:nvCxnSpPr>
          <p:cNvPr id="390" name="Google Shape;390;p52"/>
          <p:cNvCxnSpPr>
            <a:endCxn id="385" idx="0"/>
          </p:cNvCxnSpPr>
          <p:nvPr/>
        </p:nvCxnSpPr>
        <p:spPr>
          <a:xfrm>
            <a:off x="7869250" y="3024550"/>
            <a:ext cx="259200" cy="207300"/>
          </a:xfrm>
          <a:prstGeom prst="straightConnector1">
            <a:avLst/>
          </a:prstGeom>
          <a:noFill/>
          <a:ln w="19050" cap="flat" cmpd="sng">
            <a:solidFill>
              <a:schemeClr val="dk2"/>
            </a:solidFill>
            <a:prstDash val="solid"/>
            <a:round/>
            <a:headEnd type="none" w="med" len="med"/>
            <a:tailEnd type="triangle" w="med" len="med"/>
          </a:ln>
        </p:spPr>
      </p:cxnSp>
      <p:sp>
        <p:nvSpPr>
          <p:cNvPr id="391" name="Google Shape;391;p52"/>
          <p:cNvSpPr/>
          <p:nvPr/>
        </p:nvSpPr>
        <p:spPr>
          <a:xfrm>
            <a:off x="3219063" y="2412876"/>
            <a:ext cx="1647300" cy="522000"/>
          </a:xfrm>
          <a:prstGeom prst="ellipse">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 name="Google Shape;392;p52"/>
          <p:cNvCxnSpPr>
            <a:stCxn id="378" idx="3"/>
            <a:endCxn id="391" idx="2"/>
          </p:cNvCxnSpPr>
          <p:nvPr/>
        </p:nvCxnSpPr>
        <p:spPr>
          <a:xfrm>
            <a:off x="2432450" y="2673868"/>
            <a:ext cx="786600" cy="0"/>
          </a:xfrm>
          <a:prstGeom prst="straightConnector1">
            <a:avLst/>
          </a:prstGeom>
          <a:noFill/>
          <a:ln w="28575" cap="flat" cmpd="sng">
            <a:solidFill>
              <a:srgbClr val="000000"/>
            </a:solidFill>
            <a:prstDash val="solid"/>
            <a:round/>
            <a:headEnd type="none" w="med" len="med"/>
            <a:tailEnd type="triangle" w="med" len="med"/>
          </a:ln>
        </p:spPr>
      </p:cxnSp>
      <p:cxnSp>
        <p:nvCxnSpPr>
          <p:cNvPr id="393" name="Google Shape;393;p52"/>
          <p:cNvCxnSpPr>
            <a:stCxn id="391" idx="6"/>
            <a:endCxn id="380" idx="1"/>
          </p:cNvCxnSpPr>
          <p:nvPr/>
        </p:nvCxnSpPr>
        <p:spPr>
          <a:xfrm>
            <a:off x="4866363" y="2673876"/>
            <a:ext cx="732900" cy="11100"/>
          </a:xfrm>
          <a:prstGeom prst="straightConnector1">
            <a:avLst/>
          </a:prstGeom>
          <a:noFill/>
          <a:ln w="28575" cap="flat" cmpd="sng">
            <a:solidFill>
              <a:schemeClr val="dk2"/>
            </a:solidFill>
            <a:prstDash val="solid"/>
            <a:round/>
            <a:headEnd type="none" w="med" len="med"/>
            <a:tailEnd type="triangle" w="med" len="med"/>
          </a:ln>
        </p:spPr>
      </p:cxnSp>
      <p:sp>
        <p:nvSpPr>
          <p:cNvPr id="394" name="Google Shape;394;p52"/>
          <p:cNvSpPr txBox="1"/>
          <p:nvPr/>
        </p:nvSpPr>
        <p:spPr>
          <a:xfrm>
            <a:off x="3234850" y="2515775"/>
            <a:ext cx="16473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LayoutInflater</a:t>
            </a:r>
            <a:endParaRPr sz="1800">
              <a:latin typeface="Roboto Condensed"/>
              <a:ea typeface="Roboto Condensed"/>
              <a:cs typeface="Roboto Condensed"/>
              <a:sym typeface="Roboto Condensed"/>
            </a:endParaRPr>
          </a:p>
        </p:txBody>
      </p:sp>
      <p:sp>
        <p:nvSpPr>
          <p:cNvPr id="395" name="Google Shape;395;p52"/>
          <p:cNvSpPr/>
          <p:nvPr/>
        </p:nvSpPr>
        <p:spPr>
          <a:xfrm>
            <a:off x="1152762" y="2740318"/>
            <a:ext cx="500700" cy="2646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layout2</a:t>
            </a:r>
            <a:endParaRPr sz="1000"/>
          </a:p>
        </p:txBody>
      </p:sp>
      <p:sp>
        <p:nvSpPr>
          <p:cNvPr id="396" name="Google Shape;396;p52"/>
          <p:cNvSpPr/>
          <p:nvPr/>
        </p:nvSpPr>
        <p:spPr>
          <a:xfrm>
            <a:off x="1804900" y="2740318"/>
            <a:ext cx="500700" cy="2646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layout3</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02" name="Google Shape;402;p53"/>
          <p:cNvSpPr txBox="1"/>
          <p:nvPr/>
        </p:nvSpPr>
        <p:spPr>
          <a:xfrm>
            <a:off x="302408" y="778200"/>
            <a:ext cx="8520600" cy="2088900"/>
          </a:xfrm>
          <a:prstGeom prst="rect">
            <a:avLst/>
          </a:prstGeom>
          <a:noFill/>
          <a:ln>
            <a:noFill/>
          </a:ln>
        </p:spPr>
        <p:txBody>
          <a:bodyPr spcFirstLastPara="1" wrap="square" lIns="91425" tIns="91425" rIns="91425" bIns="91425" anchor="b" anchorCtr="0">
            <a:noAutofit/>
          </a:bodyPr>
          <a:lstStyle/>
          <a:p>
            <a:pPr lvl="0" algn="ctr"/>
            <a:r>
              <a:rPr lang="es-ES" sz="5200" b="1" dirty="0">
                <a:solidFill>
                  <a:srgbClr val="FAFAFA"/>
                </a:solidFill>
                <a:latin typeface="Roboto"/>
                <a:ea typeface="Roboto"/>
                <a:cs typeface="Roboto"/>
                <a:sym typeface="Roboto"/>
              </a:rPr>
              <a:t>Haz que una aplicación sea interactiva</a:t>
            </a:r>
            <a:endParaRPr sz="5200" b="1" dirty="0">
              <a:solidFill>
                <a:srgbClr val="FAFAFA"/>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4"/>
          <p:cNvSpPr txBox="1">
            <a:spLocks noGrp="1"/>
          </p:cNvSpPr>
          <p:nvPr>
            <p:ph type="title"/>
          </p:nvPr>
        </p:nvSpPr>
        <p:spPr>
          <a:xfrm>
            <a:off x="311700" y="170820"/>
            <a:ext cx="8785658" cy="1334980"/>
          </a:xfrm>
          <a:prstGeom prst="rect">
            <a:avLst/>
          </a:prstGeom>
        </p:spPr>
        <p:txBody>
          <a:bodyPr spcFirstLastPara="1" wrap="square" lIns="91425" tIns="91425" rIns="91425" bIns="91425" anchor="t" anchorCtr="0">
            <a:noAutofit/>
          </a:bodyPr>
          <a:lstStyle/>
          <a:p>
            <a:pPr lvl="0"/>
            <a:r>
              <a:rPr lang="es-ES" dirty="0"/>
              <a:t> Comportamiento de la app en Actividad</a:t>
            </a:r>
            <a:endParaRPr dirty="0"/>
          </a:p>
        </p:txBody>
      </p:sp>
      <p:sp>
        <p:nvSpPr>
          <p:cNvPr id="408" name="Google Shape;408;p54"/>
          <p:cNvSpPr txBox="1">
            <a:spLocks noGrp="1"/>
          </p:cNvSpPr>
          <p:nvPr>
            <p:ph type="body" idx="1"/>
          </p:nvPr>
        </p:nvSpPr>
        <p:spPr>
          <a:xfrm>
            <a:off x="311700" y="993775"/>
            <a:ext cx="8520600" cy="858776"/>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Modifique la actividad para que la aplicación responda a la entrada del usuario, como el toque de un botón.</a:t>
            </a:r>
            <a:endParaRPr sz="1800" dirty="0"/>
          </a:p>
        </p:txBody>
      </p:sp>
      <p:sp>
        <p:nvSpPr>
          <p:cNvPr id="409" name="Google Shape;409;p5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410" name="Google Shape;410;p54"/>
          <p:cNvPicPr preferRelativeResize="0"/>
          <p:nvPr/>
        </p:nvPicPr>
        <p:blipFill>
          <a:blip r:embed="rId3">
            <a:alphaModFix/>
          </a:blip>
          <a:stretch>
            <a:fillRect/>
          </a:stretch>
        </p:blipFill>
        <p:spPr>
          <a:xfrm>
            <a:off x="406825" y="1852550"/>
            <a:ext cx="1688993" cy="2669953"/>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Modificar</a:t>
            </a:r>
            <a:r>
              <a:rPr lang="en-US" dirty="0"/>
              <a:t> una vista </a:t>
            </a:r>
            <a:r>
              <a:rPr lang="en-US" dirty="0" err="1"/>
              <a:t>dinámicamente</a:t>
            </a:r>
            <a:endParaRPr dirty="0"/>
          </a:p>
        </p:txBody>
      </p:sp>
      <p:sp>
        <p:nvSpPr>
          <p:cNvPr id="416" name="Google Shape;416;p55"/>
          <p:cNvSpPr txBox="1">
            <a:spLocks noGrp="1"/>
          </p:cNvSpPr>
          <p:nvPr>
            <p:ph type="body" idx="1"/>
          </p:nvPr>
        </p:nvSpPr>
        <p:spPr>
          <a:xfrm>
            <a:off x="311700" y="1424125"/>
            <a:ext cx="8520600" cy="280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Sin </a:t>
            </a:r>
            <a:r>
              <a:rPr lang="en" sz="1800" dirty="0">
                <a:latin typeface="Courier New"/>
                <a:ea typeface="Courier New"/>
                <a:cs typeface="Courier New"/>
                <a:sym typeface="Courier New"/>
              </a:rPr>
              <a:t>MainActivity.kt</a:t>
            </a:r>
            <a:r>
              <a:rPr lang="en" sz="1800" dirty="0"/>
              <a:t>:</a:t>
            </a:r>
            <a:endParaRPr sz="1800" dirty="0"/>
          </a:p>
          <a:p>
            <a:pPr marL="0" lvl="0" indent="0" algn="l" rtl="0">
              <a:spcBef>
                <a:spcPts val="0"/>
              </a:spcBef>
              <a:spcAft>
                <a:spcPts val="0"/>
              </a:spcAft>
              <a:buClr>
                <a:schemeClr val="dk1"/>
              </a:buClr>
              <a:buSzPts val="1100"/>
              <a:buFont typeface="Arial"/>
              <a:buNone/>
            </a:pPr>
            <a:endParaRPr sz="1800" dirty="0"/>
          </a:p>
          <a:p>
            <a:pPr marL="0" lvl="0" indent="0">
              <a:spcBef>
                <a:spcPts val="0"/>
              </a:spcBef>
              <a:buNone/>
            </a:pPr>
            <a:r>
              <a:rPr lang="es-ES" sz="1800" dirty="0"/>
              <a:t>Obtener una referencia a la vista en la jerarquía de vistas </a:t>
            </a:r>
            <a:r>
              <a:rPr lang="en" sz="1800" dirty="0"/>
              <a:t>:</a:t>
            </a:r>
            <a:endParaRPr sz="1800" dirty="0"/>
          </a:p>
          <a:p>
            <a:pPr marL="0" lvl="0" indent="0" algn="l" rtl="0">
              <a:spcBef>
                <a:spcPts val="0"/>
              </a:spcBef>
              <a:spcAft>
                <a:spcPts val="0"/>
              </a:spcAft>
              <a:buClr>
                <a:schemeClr val="dk1"/>
              </a:buClr>
              <a:buSzPts val="1100"/>
              <a:buFont typeface="Arial"/>
              <a:buNone/>
            </a:pPr>
            <a:r>
              <a:rPr lang="en" sz="1800" dirty="0">
                <a:latin typeface="Courier New"/>
                <a:ea typeface="Courier New"/>
                <a:cs typeface="Courier New"/>
                <a:sym typeface="Courier New"/>
              </a:rPr>
              <a:t>  </a:t>
            </a:r>
            <a:r>
              <a:rPr lang="en" sz="1800" dirty="0">
                <a:solidFill>
                  <a:srgbClr val="3F51B5"/>
                </a:solidFill>
                <a:latin typeface="Courier New"/>
                <a:ea typeface="Courier New"/>
                <a:cs typeface="Courier New"/>
                <a:sym typeface="Courier New"/>
              </a:rPr>
              <a:t>val</a:t>
            </a:r>
            <a:r>
              <a:rPr lang="en" sz="1800" dirty="0">
                <a:latin typeface="Courier New"/>
                <a:ea typeface="Courier New"/>
                <a:cs typeface="Courier New"/>
                <a:sym typeface="Courier New"/>
              </a:rPr>
              <a:t> resultTextView: TextView = findViewById(R.id.textView)</a:t>
            </a:r>
            <a:endParaRPr sz="1800" dirty="0">
              <a:latin typeface="Courier New"/>
              <a:ea typeface="Courier New"/>
              <a:cs typeface="Courier New"/>
              <a:sym typeface="Courier New"/>
            </a:endParaRPr>
          </a:p>
          <a:p>
            <a:pPr marL="0" lvl="0" indent="0" algn="l" rtl="0">
              <a:spcBef>
                <a:spcPts val="0"/>
              </a:spcBef>
              <a:spcAft>
                <a:spcPts val="0"/>
              </a:spcAft>
              <a:buNone/>
            </a:pPr>
            <a:endParaRPr sz="1800" dirty="0"/>
          </a:p>
          <a:p>
            <a:pPr marL="0" lvl="0" indent="0">
              <a:spcBef>
                <a:spcPts val="0"/>
              </a:spcBef>
              <a:buClr>
                <a:schemeClr val="dk1"/>
              </a:buClr>
              <a:buSzPts val="1100"/>
              <a:buNone/>
            </a:pPr>
            <a:r>
              <a:rPr lang="es-ES" sz="1800" dirty="0"/>
              <a:t>Cambiar propiedades o llamar a métodos en la instancia de View </a:t>
            </a:r>
            <a:r>
              <a:rPr lang="en" sz="1800" dirty="0"/>
              <a:t>:</a:t>
            </a:r>
            <a:endParaRPr sz="1800" dirty="0"/>
          </a:p>
          <a:p>
            <a:pPr marL="0" lvl="0" indent="0" algn="l" rtl="0">
              <a:spcBef>
                <a:spcPts val="0"/>
              </a:spcBef>
              <a:spcAft>
                <a:spcPts val="0"/>
              </a:spcAft>
              <a:buNone/>
            </a:pPr>
            <a:r>
              <a:rPr lang="en" sz="1800" dirty="0">
                <a:latin typeface="Courier New"/>
                <a:ea typeface="Courier New"/>
                <a:cs typeface="Courier New"/>
                <a:sym typeface="Courier New"/>
              </a:rPr>
              <a:t>  resultTextView.text = </a:t>
            </a:r>
            <a:r>
              <a:rPr lang="en" sz="1800" dirty="0">
                <a:solidFill>
                  <a:srgbClr val="388E3C"/>
                </a:solidFill>
                <a:latin typeface="Courier New"/>
                <a:ea typeface="Courier New"/>
                <a:cs typeface="Courier New"/>
                <a:sym typeface="Courier New"/>
              </a:rPr>
              <a:t>"Goodbye!"</a:t>
            </a:r>
            <a:endParaRPr sz="1800" dirty="0">
              <a:solidFill>
                <a:srgbClr val="388E3C"/>
              </a:solidFill>
              <a:latin typeface="Courier New"/>
              <a:ea typeface="Courier New"/>
              <a:cs typeface="Courier New"/>
              <a:sym typeface="Courier New"/>
            </a:endParaRPr>
          </a:p>
        </p:txBody>
      </p:sp>
      <p:sp>
        <p:nvSpPr>
          <p:cNvPr id="417" name="Google Shape;417;p5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02" name="Google Shape;102;p20"/>
          <p:cNvSpPr txBox="1"/>
          <p:nvPr/>
        </p:nvSpPr>
        <p:spPr>
          <a:xfrm>
            <a:off x="311700" y="778199"/>
            <a:ext cx="8520600" cy="1832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b="1" dirty="0">
                <a:solidFill>
                  <a:srgbClr val="FAFAFA"/>
                </a:solidFill>
                <a:latin typeface="Roboto"/>
                <a:ea typeface="Roboto"/>
                <a:cs typeface="Roboto"/>
                <a:sym typeface="Roboto"/>
              </a:rPr>
              <a:t>Tu primer aplicación</a:t>
            </a:r>
            <a:endParaRPr sz="5200" b="1" dirty="0">
              <a:solidFill>
                <a:srgbClr val="FAFAFA"/>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cxnSp>
        <p:nvCxnSpPr>
          <p:cNvPr id="422" name="Google Shape;422;p56"/>
          <p:cNvCxnSpPr>
            <a:endCxn id="423" idx="0"/>
          </p:cNvCxnSpPr>
          <p:nvPr/>
        </p:nvCxnSpPr>
        <p:spPr>
          <a:xfrm flipH="1">
            <a:off x="3403275" y="3426775"/>
            <a:ext cx="889800" cy="534600"/>
          </a:xfrm>
          <a:prstGeom prst="straightConnector1">
            <a:avLst/>
          </a:prstGeom>
          <a:noFill/>
          <a:ln w="28575" cap="flat" cmpd="sng">
            <a:solidFill>
              <a:schemeClr val="dk2"/>
            </a:solidFill>
            <a:prstDash val="solid"/>
            <a:round/>
            <a:headEnd type="none" w="med" len="med"/>
            <a:tailEnd type="triangle" w="med" len="med"/>
          </a:ln>
        </p:spPr>
      </p:cxnSp>
      <p:cxnSp>
        <p:nvCxnSpPr>
          <p:cNvPr id="424" name="Google Shape;424;p56"/>
          <p:cNvCxnSpPr>
            <a:endCxn id="425" idx="0"/>
          </p:cNvCxnSpPr>
          <p:nvPr/>
        </p:nvCxnSpPr>
        <p:spPr>
          <a:xfrm>
            <a:off x="5079200" y="3433225"/>
            <a:ext cx="939900" cy="545700"/>
          </a:xfrm>
          <a:prstGeom prst="straightConnector1">
            <a:avLst/>
          </a:prstGeom>
          <a:noFill/>
          <a:ln w="28575" cap="flat" cmpd="sng">
            <a:solidFill>
              <a:schemeClr val="dk2"/>
            </a:solidFill>
            <a:prstDash val="solid"/>
            <a:round/>
            <a:headEnd type="none" w="med" len="med"/>
            <a:tailEnd type="triangle" w="med" len="med"/>
          </a:ln>
        </p:spPr>
      </p:cxnSp>
      <p:sp>
        <p:nvSpPr>
          <p:cNvPr id="426" name="Google Shape;426;p56"/>
          <p:cNvSpPr txBox="1">
            <a:spLocks noGrp="1"/>
          </p:cNvSpPr>
          <p:nvPr>
            <p:ph type="title"/>
          </p:nvPr>
        </p:nvSpPr>
        <p:spPr>
          <a:xfrm>
            <a:off x="-35625" y="196125"/>
            <a:ext cx="9532944" cy="572700"/>
          </a:xfrm>
          <a:prstGeom prst="rect">
            <a:avLst/>
          </a:prstGeom>
        </p:spPr>
        <p:txBody>
          <a:bodyPr spcFirstLastPara="1" wrap="square" lIns="91425" tIns="91425" rIns="91425" bIns="91425" anchor="t" anchorCtr="0">
            <a:noAutofit/>
          </a:bodyPr>
          <a:lstStyle/>
          <a:p>
            <a:pPr lvl="0"/>
            <a:r>
              <a:rPr lang="en-US" dirty="0" err="1"/>
              <a:t>Configurar</a:t>
            </a:r>
            <a:r>
              <a:rPr lang="en-US" dirty="0"/>
              <a:t> listeners para </a:t>
            </a:r>
            <a:r>
              <a:rPr lang="en-US" dirty="0" err="1"/>
              <a:t>eventos</a:t>
            </a:r>
            <a:r>
              <a:rPr lang="en-US" dirty="0"/>
              <a:t> </a:t>
            </a:r>
            <a:r>
              <a:rPr lang="en-US" dirty="0" err="1"/>
              <a:t>específicos</a:t>
            </a:r>
            <a:endParaRPr dirty="0"/>
          </a:p>
        </p:txBody>
      </p:sp>
      <p:sp>
        <p:nvSpPr>
          <p:cNvPr id="427" name="Google Shape;427;p5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28" name="Google Shape;428;p56"/>
          <p:cNvSpPr txBox="1"/>
          <p:nvPr/>
        </p:nvSpPr>
        <p:spPr>
          <a:xfrm>
            <a:off x="3025200" y="1207275"/>
            <a:ext cx="3093600" cy="490500"/>
          </a:xfrm>
          <a:prstGeom prst="rect">
            <a:avLst/>
          </a:prstGeom>
          <a:noFill/>
          <a:ln w="28575" cap="flat" cmpd="sng">
            <a:solidFill>
              <a:srgbClr val="3DDB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a:ea typeface="Roboto Condensed"/>
                <a:cs typeface="Roboto Condensed"/>
                <a:sym typeface="Roboto Condensed"/>
              </a:rPr>
              <a:t>User interacts with a View</a:t>
            </a:r>
            <a:endParaRPr sz="1800" dirty="0">
              <a:latin typeface="Roboto Condensed"/>
              <a:ea typeface="Roboto Condensed"/>
              <a:cs typeface="Roboto Condensed"/>
              <a:sym typeface="Roboto Condensed"/>
            </a:endParaRPr>
          </a:p>
        </p:txBody>
      </p:sp>
      <p:sp>
        <p:nvSpPr>
          <p:cNvPr id="429" name="Google Shape;429;p56"/>
          <p:cNvSpPr txBox="1"/>
          <p:nvPr/>
        </p:nvSpPr>
        <p:spPr>
          <a:xfrm>
            <a:off x="3591150" y="2097750"/>
            <a:ext cx="1961700" cy="509400"/>
          </a:xfrm>
          <a:prstGeom prst="rect">
            <a:avLst/>
          </a:prstGeom>
          <a:noFill/>
          <a:ln w="28575" cap="flat" cmpd="sng">
            <a:solidFill>
              <a:srgbClr val="3DDB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An event is fired</a:t>
            </a:r>
            <a:endParaRPr sz="1800">
              <a:latin typeface="Roboto Condensed"/>
              <a:ea typeface="Roboto Condensed"/>
              <a:cs typeface="Roboto Condensed"/>
              <a:sym typeface="Roboto Condensed"/>
            </a:endParaRPr>
          </a:p>
        </p:txBody>
      </p:sp>
      <p:sp>
        <p:nvSpPr>
          <p:cNvPr id="430" name="Google Shape;430;p56"/>
          <p:cNvSpPr txBox="1"/>
          <p:nvPr/>
        </p:nvSpPr>
        <p:spPr>
          <a:xfrm>
            <a:off x="2789400" y="2911350"/>
            <a:ext cx="3565200" cy="509400"/>
          </a:xfrm>
          <a:prstGeom prst="rect">
            <a:avLst/>
          </a:prstGeom>
          <a:noFill/>
          <a:ln w="28575" cap="flat" cmpd="sng">
            <a:solidFill>
              <a:srgbClr val="3DDB8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Did developer register a callback?</a:t>
            </a:r>
            <a:endParaRPr sz="1800">
              <a:latin typeface="Roboto Condensed"/>
              <a:ea typeface="Roboto Condensed"/>
              <a:cs typeface="Roboto Condensed"/>
              <a:sym typeface="Roboto Condensed"/>
            </a:endParaRPr>
          </a:p>
        </p:txBody>
      </p:sp>
      <p:sp>
        <p:nvSpPr>
          <p:cNvPr id="423" name="Google Shape;423;p56"/>
          <p:cNvSpPr txBox="1"/>
          <p:nvPr/>
        </p:nvSpPr>
        <p:spPr>
          <a:xfrm>
            <a:off x="2422425" y="3961375"/>
            <a:ext cx="1961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Ignore the event</a:t>
            </a:r>
            <a:endParaRPr sz="1800">
              <a:latin typeface="Roboto"/>
              <a:ea typeface="Roboto"/>
              <a:cs typeface="Roboto"/>
              <a:sym typeface="Roboto"/>
            </a:endParaRPr>
          </a:p>
        </p:txBody>
      </p:sp>
      <p:sp>
        <p:nvSpPr>
          <p:cNvPr id="425" name="Google Shape;425;p56"/>
          <p:cNvSpPr txBox="1"/>
          <p:nvPr/>
        </p:nvSpPr>
        <p:spPr>
          <a:xfrm>
            <a:off x="4883450" y="3978925"/>
            <a:ext cx="22713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Execute the callback</a:t>
            </a:r>
            <a:endParaRPr sz="1800">
              <a:latin typeface="Roboto"/>
              <a:ea typeface="Roboto"/>
              <a:cs typeface="Roboto"/>
              <a:sym typeface="Roboto"/>
            </a:endParaRPr>
          </a:p>
        </p:txBody>
      </p:sp>
      <p:cxnSp>
        <p:nvCxnSpPr>
          <p:cNvPr id="431" name="Google Shape;431;p56"/>
          <p:cNvCxnSpPr>
            <a:stCxn id="428" idx="2"/>
            <a:endCxn id="429" idx="0"/>
          </p:cNvCxnSpPr>
          <p:nvPr/>
        </p:nvCxnSpPr>
        <p:spPr>
          <a:xfrm>
            <a:off x="4572000" y="1697775"/>
            <a:ext cx="0" cy="399900"/>
          </a:xfrm>
          <a:prstGeom prst="straightConnector1">
            <a:avLst/>
          </a:prstGeom>
          <a:noFill/>
          <a:ln w="28575" cap="flat" cmpd="sng">
            <a:solidFill>
              <a:schemeClr val="dk2"/>
            </a:solidFill>
            <a:prstDash val="solid"/>
            <a:round/>
            <a:headEnd type="none" w="med" len="med"/>
            <a:tailEnd type="triangle" w="med" len="med"/>
          </a:ln>
        </p:spPr>
      </p:cxnSp>
      <p:cxnSp>
        <p:nvCxnSpPr>
          <p:cNvPr id="432" name="Google Shape;432;p56"/>
          <p:cNvCxnSpPr>
            <a:stCxn id="429" idx="2"/>
            <a:endCxn id="430" idx="0"/>
          </p:cNvCxnSpPr>
          <p:nvPr/>
        </p:nvCxnSpPr>
        <p:spPr>
          <a:xfrm>
            <a:off x="4572000" y="2607150"/>
            <a:ext cx="0" cy="304200"/>
          </a:xfrm>
          <a:prstGeom prst="straightConnector1">
            <a:avLst/>
          </a:prstGeom>
          <a:noFill/>
          <a:ln w="28575" cap="flat" cmpd="sng">
            <a:solidFill>
              <a:schemeClr val="dk2"/>
            </a:solidFill>
            <a:prstDash val="solid"/>
            <a:round/>
            <a:headEnd type="none" w="med" len="med"/>
            <a:tailEnd type="triangle" w="med" len="med"/>
          </a:ln>
        </p:spPr>
      </p:cxnSp>
      <p:sp>
        <p:nvSpPr>
          <p:cNvPr id="433" name="Google Shape;433;p56"/>
          <p:cNvSpPr txBox="1"/>
          <p:nvPr/>
        </p:nvSpPr>
        <p:spPr>
          <a:xfrm>
            <a:off x="3025200" y="3569925"/>
            <a:ext cx="459000" cy="30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No</a:t>
            </a:r>
            <a:endParaRPr sz="1600">
              <a:latin typeface="Roboto"/>
              <a:ea typeface="Roboto"/>
              <a:cs typeface="Roboto"/>
              <a:sym typeface="Roboto"/>
            </a:endParaRPr>
          </a:p>
        </p:txBody>
      </p:sp>
      <p:sp>
        <p:nvSpPr>
          <p:cNvPr id="434" name="Google Shape;434;p56"/>
          <p:cNvSpPr txBox="1"/>
          <p:nvPr/>
        </p:nvSpPr>
        <p:spPr>
          <a:xfrm>
            <a:off x="5789851" y="3569925"/>
            <a:ext cx="548700" cy="30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Yes</a:t>
            </a:r>
            <a:endParaRPr sz="16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View.OnClickListener </a:t>
            </a:r>
            <a:endParaRPr/>
          </a:p>
        </p:txBody>
      </p:sp>
      <p:sp>
        <p:nvSpPr>
          <p:cNvPr id="440" name="Google Shape;440;p57"/>
          <p:cNvSpPr txBox="1">
            <a:spLocks noGrp="1"/>
          </p:cNvSpPr>
          <p:nvPr>
            <p:ph type="body" idx="1"/>
          </p:nvPr>
        </p:nvSpPr>
        <p:spPr>
          <a:xfrm>
            <a:off x="311700" y="1069975"/>
            <a:ext cx="8520600" cy="327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class</a:t>
            </a:r>
            <a:r>
              <a:rPr lang="en" sz="1800">
                <a:latin typeface="Consolas"/>
                <a:ea typeface="Consolas"/>
                <a:cs typeface="Consolas"/>
                <a:sym typeface="Consolas"/>
              </a:rPr>
              <a:t> MainActivity : AppCompatActivity(), </a:t>
            </a:r>
            <a:r>
              <a:rPr lang="en" sz="1800" b="1">
                <a:latin typeface="Consolas"/>
                <a:ea typeface="Consolas"/>
                <a:cs typeface="Consolas"/>
                <a:sym typeface="Consolas"/>
              </a:rPr>
              <a:t>View.OnClickListener</a:t>
            </a:r>
            <a:r>
              <a:rPr lang="en" sz="1800">
                <a:latin typeface="Consolas"/>
                <a:ea typeface="Consolas"/>
                <a:cs typeface="Consolas"/>
                <a:sym typeface="Consolas"/>
              </a:rPr>
              <a:t> {</a:t>
            </a: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override fun</a:t>
            </a:r>
            <a:r>
              <a:rPr lang="en" sz="1800">
                <a:latin typeface="Consolas"/>
                <a:ea typeface="Consolas"/>
                <a:cs typeface="Consolas"/>
                <a:sym typeface="Consolas"/>
              </a:rPr>
              <a:t> onCreate(savedInstanceState: Bundle?) {</a:t>
            </a: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button: Button = findViewById(R.id.button)</a:t>
            </a: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b="1">
                <a:latin typeface="Consolas"/>
                <a:ea typeface="Consolas"/>
                <a:cs typeface="Consolas"/>
                <a:sym typeface="Consolas"/>
              </a:rPr>
              <a:t>button.setOnClickListener(this)</a:t>
            </a:r>
            <a:endParaRPr sz="1800" b="1">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b="1">
                <a:solidFill>
                  <a:srgbClr val="3F51B5"/>
                </a:solidFill>
                <a:latin typeface="Consolas"/>
                <a:ea typeface="Consolas"/>
                <a:cs typeface="Consolas"/>
                <a:sym typeface="Consolas"/>
              </a:rPr>
              <a:t>override</a:t>
            </a:r>
            <a:r>
              <a:rPr lang="en" sz="1800" b="1">
                <a:latin typeface="Consolas"/>
                <a:ea typeface="Consolas"/>
                <a:cs typeface="Consolas"/>
                <a:sym typeface="Consolas"/>
              </a:rPr>
              <a:t> </a:t>
            </a:r>
            <a:r>
              <a:rPr lang="en" sz="1800" b="1">
                <a:solidFill>
                  <a:srgbClr val="3F51B5"/>
                </a:solidFill>
                <a:latin typeface="Consolas"/>
                <a:ea typeface="Consolas"/>
                <a:cs typeface="Consolas"/>
                <a:sym typeface="Consolas"/>
              </a:rPr>
              <a:t>fun</a:t>
            </a:r>
            <a:r>
              <a:rPr lang="en" sz="1800" b="1">
                <a:latin typeface="Consolas"/>
                <a:ea typeface="Consolas"/>
                <a:cs typeface="Consolas"/>
                <a:sym typeface="Consolas"/>
              </a:rPr>
              <a:t> onClick(v: View?) {</a:t>
            </a:r>
            <a:endParaRPr sz="1800" b="1">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TODO(</a:t>
            </a:r>
            <a:r>
              <a:rPr lang="en" sz="1800">
                <a:solidFill>
                  <a:srgbClr val="388E3C"/>
                </a:solidFill>
                <a:latin typeface="Consolas"/>
                <a:ea typeface="Consolas"/>
                <a:cs typeface="Consolas"/>
                <a:sym typeface="Consolas"/>
              </a:rPr>
              <a:t>"not implemented"</a:t>
            </a: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b="1">
                <a:latin typeface="Consolas"/>
                <a:ea typeface="Consolas"/>
                <a:cs typeface="Consolas"/>
                <a:sym typeface="Consolas"/>
              </a:rPr>
              <a:t>}</a:t>
            </a:r>
            <a:endParaRPr sz="1800" b="1">
              <a:latin typeface="Consolas"/>
              <a:ea typeface="Consolas"/>
              <a:cs typeface="Consolas"/>
              <a:sym typeface="Consolas"/>
            </a:endParaRPr>
          </a:p>
          <a:p>
            <a:pPr marL="0" lvl="0" indent="0" algn="l" rtl="0">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41" name="Google Shape;441;p5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 (single abstract method)</a:t>
            </a:r>
            <a:endParaRPr/>
          </a:p>
        </p:txBody>
      </p:sp>
      <p:sp>
        <p:nvSpPr>
          <p:cNvPr id="447" name="Google Shape;447;p58"/>
          <p:cNvSpPr txBox="1">
            <a:spLocks noGrp="1"/>
          </p:cNvSpPr>
          <p:nvPr>
            <p:ph type="body" idx="1"/>
          </p:nvPr>
        </p:nvSpPr>
        <p:spPr>
          <a:xfrm>
            <a:off x="311700" y="1063275"/>
            <a:ext cx="8520600" cy="1376100"/>
          </a:xfrm>
          <a:prstGeom prst="rect">
            <a:avLst/>
          </a:prstGeom>
        </p:spPr>
        <p:txBody>
          <a:bodyPr spcFirstLastPara="1" wrap="square" lIns="91425" tIns="91425" rIns="91425" bIns="91425" anchor="t" anchorCtr="0">
            <a:noAutofit/>
          </a:bodyPr>
          <a:lstStyle/>
          <a:p>
            <a:pPr marL="0" lvl="0" indent="0">
              <a:spcBef>
                <a:spcPts val="0"/>
              </a:spcBef>
              <a:buClr>
                <a:schemeClr val="dk1"/>
              </a:buClr>
              <a:buSzPts val="1100"/>
              <a:buNone/>
            </a:pPr>
            <a:r>
              <a:rPr lang="es-ES" sz="1800" dirty="0"/>
              <a:t>Convierte una función en una implementación de una interfaz</a:t>
            </a:r>
            <a:endParaRPr sz="1800" dirty="0"/>
          </a:p>
          <a:p>
            <a:pPr marL="0" lvl="0" indent="0" algn="l" rtl="0">
              <a:spcBef>
                <a:spcPts val="1000"/>
              </a:spcBef>
              <a:spcAft>
                <a:spcPts val="0"/>
              </a:spcAft>
              <a:buClr>
                <a:schemeClr val="dk1"/>
              </a:buClr>
              <a:buSzPts val="1100"/>
              <a:buFont typeface="Arial"/>
              <a:buNone/>
            </a:pPr>
            <a:r>
              <a:rPr lang="en" sz="1800" b="1" dirty="0"/>
              <a:t>Format:</a:t>
            </a:r>
            <a:r>
              <a:rPr lang="en" sz="1800" dirty="0"/>
              <a:t> </a:t>
            </a:r>
            <a:r>
              <a:rPr lang="en" sz="1800" dirty="0">
                <a:latin typeface="Courier New"/>
                <a:ea typeface="Courier New"/>
                <a:cs typeface="Courier New"/>
                <a:sym typeface="Courier New"/>
              </a:rPr>
              <a:t>InterfaceName { lambda body }</a:t>
            </a:r>
            <a:endParaRPr sz="1800" dirty="0">
              <a:latin typeface="Consolas"/>
              <a:ea typeface="Consolas"/>
              <a:cs typeface="Consolas"/>
              <a:sym typeface="Consolas"/>
            </a:endParaRPr>
          </a:p>
          <a:p>
            <a:pPr marL="0" lvl="0" indent="0" algn="l" rtl="0">
              <a:spcBef>
                <a:spcPts val="1600"/>
              </a:spcBef>
              <a:spcAft>
                <a:spcPts val="0"/>
              </a:spcAft>
              <a:buClr>
                <a:schemeClr val="dk1"/>
              </a:buClr>
              <a:buSzPts val="1100"/>
              <a:buFont typeface="Arial"/>
              <a:buNone/>
            </a:pPr>
            <a:r>
              <a:rPr lang="en" sz="1800" dirty="0">
                <a:latin typeface="Consolas"/>
                <a:ea typeface="Consolas"/>
                <a:cs typeface="Consolas"/>
                <a:sym typeface="Consolas"/>
              </a:rPr>
              <a:t>  </a:t>
            </a:r>
            <a:r>
              <a:rPr lang="en" sz="1800" dirty="0">
                <a:solidFill>
                  <a:srgbClr val="3F51B5"/>
                </a:solidFill>
                <a:latin typeface="Consolas"/>
                <a:ea typeface="Consolas"/>
                <a:cs typeface="Consolas"/>
                <a:sym typeface="Consolas"/>
              </a:rPr>
              <a:t>val</a:t>
            </a:r>
            <a:r>
              <a:rPr lang="en" sz="1800" dirty="0">
                <a:latin typeface="Consolas"/>
                <a:ea typeface="Consolas"/>
                <a:cs typeface="Consolas"/>
                <a:sym typeface="Consolas"/>
              </a:rPr>
              <a:t> runnable = Runnable { println(</a:t>
            </a:r>
            <a:r>
              <a:rPr lang="en" sz="1800" dirty="0">
                <a:solidFill>
                  <a:srgbClr val="388E3C"/>
                </a:solidFill>
                <a:latin typeface="Consolas"/>
                <a:ea typeface="Consolas"/>
                <a:cs typeface="Consolas"/>
                <a:sym typeface="Consolas"/>
              </a:rPr>
              <a:t>"Hi there"</a:t>
            </a:r>
            <a:r>
              <a:rPr lang="en" sz="1800" dirty="0">
                <a:latin typeface="Consolas"/>
                <a:ea typeface="Consolas"/>
                <a:cs typeface="Consolas"/>
                <a:sym typeface="Consolas"/>
              </a:rPr>
              <a:t>) }</a:t>
            </a:r>
            <a:endParaRPr sz="1800" dirty="0">
              <a:latin typeface="Consolas"/>
              <a:ea typeface="Consolas"/>
              <a:cs typeface="Consolas"/>
              <a:sym typeface="Consolas"/>
            </a:endParaRPr>
          </a:p>
        </p:txBody>
      </p:sp>
      <p:sp>
        <p:nvSpPr>
          <p:cNvPr id="448" name="Google Shape;448;p5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49" name="Google Shape;449;p58"/>
          <p:cNvSpPr txBox="1"/>
          <p:nvPr/>
        </p:nvSpPr>
        <p:spPr>
          <a:xfrm>
            <a:off x="319350" y="2297140"/>
            <a:ext cx="8513100" cy="215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800">
                <a:solidFill>
                  <a:schemeClr val="dk1"/>
                </a:solidFill>
                <a:latin typeface="Roboto"/>
                <a:ea typeface="Roboto"/>
                <a:cs typeface="Roboto"/>
                <a:sym typeface="Roboto"/>
              </a:rPr>
              <a:t>is equivalent to</a:t>
            </a:r>
            <a:endParaRPr sz="1800">
              <a:solidFill>
                <a:schemeClr val="dk1"/>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runnable = (</a:t>
            </a:r>
            <a:r>
              <a:rPr lang="en" sz="1800">
                <a:solidFill>
                  <a:srgbClr val="3F51B5"/>
                </a:solidFill>
                <a:latin typeface="Consolas"/>
                <a:ea typeface="Consolas"/>
                <a:cs typeface="Consolas"/>
                <a:sym typeface="Consolas"/>
              </a:rPr>
              <a:t>object</a:t>
            </a:r>
            <a:r>
              <a:rPr lang="en" sz="1800">
                <a:solidFill>
                  <a:srgbClr val="37474F"/>
                </a:solidFill>
                <a:latin typeface="Consolas"/>
                <a:ea typeface="Consolas"/>
                <a:cs typeface="Consolas"/>
                <a:sym typeface="Consolas"/>
              </a:rPr>
              <a:t>: Runnable {</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run() {</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"Hi there"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F51B5"/>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View.OnClickListener as a SAM</a:t>
            </a:r>
            <a:endParaRPr/>
          </a:p>
        </p:txBody>
      </p:sp>
      <p:sp>
        <p:nvSpPr>
          <p:cNvPr id="455" name="Google Shape;455;p59"/>
          <p:cNvSpPr txBox="1">
            <a:spLocks noGrp="1"/>
          </p:cNvSpPr>
          <p:nvPr>
            <p:ph type="body" idx="1"/>
          </p:nvPr>
        </p:nvSpPr>
        <p:spPr>
          <a:xfrm>
            <a:off x="302408" y="1066942"/>
            <a:ext cx="8520600" cy="3936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Una forma más concisa de declarar un </a:t>
            </a:r>
            <a:r>
              <a:rPr lang="es-ES" sz="1800" dirty="0" err="1"/>
              <a:t>listener</a:t>
            </a:r>
            <a:r>
              <a:rPr lang="es-ES" sz="1800" dirty="0"/>
              <a:t> de </a:t>
            </a:r>
            <a:r>
              <a:rPr lang="es-ES" sz="1800" dirty="0" err="1"/>
              <a:t>clicks</a:t>
            </a:r>
            <a:endParaRPr sz="1800" dirty="0"/>
          </a:p>
        </p:txBody>
      </p:sp>
      <p:sp>
        <p:nvSpPr>
          <p:cNvPr id="456" name="Google Shape;456;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57" name="Google Shape;457;p59"/>
          <p:cNvSpPr txBox="1"/>
          <p:nvPr/>
        </p:nvSpPr>
        <p:spPr>
          <a:xfrm>
            <a:off x="470228" y="1682018"/>
            <a:ext cx="8492700" cy="21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3F51B5"/>
                </a:solidFill>
                <a:latin typeface="Consolas"/>
                <a:ea typeface="Consolas"/>
                <a:cs typeface="Consolas"/>
                <a:sym typeface="Consolas"/>
              </a:rPr>
              <a:t>class</a:t>
            </a:r>
            <a:r>
              <a:rPr lang="en" sz="1800" dirty="0">
                <a:solidFill>
                  <a:srgbClr val="37474F"/>
                </a:solidFill>
                <a:latin typeface="Consolas"/>
                <a:ea typeface="Consolas"/>
                <a:cs typeface="Consolas"/>
                <a:sym typeface="Consolas"/>
              </a:rPr>
              <a:t> MainActivity : AppCompatActivity() {</a:t>
            </a: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override</a:t>
            </a: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fun</a:t>
            </a:r>
            <a:r>
              <a:rPr lang="en" sz="1800" dirty="0">
                <a:solidFill>
                  <a:srgbClr val="37474F"/>
                </a:solidFill>
                <a:latin typeface="Consolas"/>
                <a:ea typeface="Consolas"/>
                <a:cs typeface="Consolas"/>
                <a:sym typeface="Consolas"/>
              </a:rPr>
              <a:t> onCreate(savedInstanceState: Bundle?) {</a:t>
            </a: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button: Button = findViewById(R.id.button)</a:t>
            </a: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button.setOnClickListener(</a:t>
            </a:r>
            <a:r>
              <a:rPr lang="en" sz="1800" b="1" dirty="0">
                <a:solidFill>
                  <a:srgbClr val="37474F"/>
                </a:solidFill>
                <a:latin typeface="Consolas"/>
                <a:ea typeface="Consolas"/>
                <a:cs typeface="Consolas"/>
                <a:sym typeface="Consolas"/>
              </a:rPr>
              <a:t>{ view -&gt; </a:t>
            </a:r>
            <a:r>
              <a:rPr lang="en" sz="1800" b="1" dirty="0">
                <a:solidFill>
                  <a:srgbClr val="D81B60"/>
                </a:solidFill>
                <a:latin typeface="Consolas"/>
                <a:ea typeface="Consolas"/>
                <a:cs typeface="Consolas"/>
                <a:sym typeface="Consolas"/>
              </a:rPr>
              <a:t>/* do something*/</a:t>
            </a:r>
            <a:r>
              <a:rPr lang="en" sz="1800" b="1" dirty="0">
                <a:solidFill>
                  <a:srgbClr val="37474F"/>
                </a:solidFill>
                <a:latin typeface="Consolas"/>
                <a:ea typeface="Consolas"/>
                <a:cs typeface="Consolas"/>
                <a:sym typeface="Consolas"/>
              </a:rPr>
              <a:t> }</a:t>
            </a:r>
            <a:r>
              <a:rPr lang="en" sz="1800" dirty="0">
                <a:solidFill>
                  <a:srgbClr val="37474F"/>
                </a:solidFill>
                <a:latin typeface="Consolas"/>
                <a:ea typeface="Consolas"/>
                <a:cs typeface="Consolas"/>
                <a:sym typeface="Consolas"/>
              </a:rPr>
              <a:t>)</a:t>
            </a:r>
            <a:endParaRPr sz="1800" dirty="0">
              <a:solidFill>
                <a:srgbClr val="37474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t>
            </a:r>
            <a:endParaRPr sz="1800" dirty="0">
              <a:solidFill>
                <a:srgbClr val="37474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a:t>
            </a:r>
            <a:endParaRPr sz="18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0"/>
          <p:cNvSpPr txBox="1">
            <a:spLocks noGrp="1"/>
          </p:cNvSpPr>
          <p:nvPr>
            <p:ph type="title"/>
          </p:nvPr>
        </p:nvSpPr>
        <p:spPr>
          <a:xfrm>
            <a:off x="311700" y="53359"/>
            <a:ext cx="8520600" cy="572700"/>
          </a:xfrm>
          <a:prstGeom prst="rect">
            <a:avLst/>
          </a:prstGeom>
        </p:spPr>
        <p:txBody>
          <a:bodyPr spcFirstLastPara="1" wrap="square" lIns="91425" tIns="91425" rIns="91425" bIns="91425" anchor="t" anchorCtr="0">
            <a:noAutofit/>
          </a:bodyPr>
          <a:lstStyle/>
          <a:p>
            <a:pPr lvl="0"/>
            <a:r>
              <a:rPr lang="en-US" dirty="0" err="1"/>
              <a:t>Inicialización</a:t>
            </a:r>
            <a:r>
              <a:rPr lang="en-US" dirty="0"/>
              <a:t> </a:t>
            </a:r>
            <a:r>
              <a:rPr lang="en-US" dirty="0" err="1"/>
              <a:t>tardía</a:t>
            </a:r>
            <a:endParaRPr dirty="0"/>
          </a:p>
        </p:txBody>
      </p:sp>
      <p:sp>
        <p:nvSpPr>
          <p:cNvPr id="463" name="Google Shape;463;p60"/>
          <p:cNvSpPr txBox="1">
            <a:spLocks noGrp="1"/>
          </p:cNvSpPr>
          <p:nvPr>
            <p:ph type="body" idx="1"/>
          </p:nvPr>
        </p:nvSpPr>
        <p:spPr>
          <a:xfrm>
            <a:off x="311700" y="1511425"/>
            <a:ext cx="8520600" cy="249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3F51B5"/>
                </a:solidFill>
                <a:latin typeface="Consolas"/>
                <a:ea typeface="Consolas"/>
                <a:cs typeface="Consolas"/>
                <a:sym typeface="Consolas"/>
              </a:rPr>
              <a:t>class</a:t>
            </a:r>
            <a:r>
              <a:rPr lang="en" sz="1800" dirty="0">
                <a:solidFill>
                  <a:srgbClr val="37474F"/>
                </a:solidFill>
                <a:latin typeface="Consolas"/>
                <a:ea typeface="Consolas"/>
                <a:cs typeface="Consolas"/>
                <a:sym typeface="Consolas"/>
              </a:rPr>
              <a:t> Student(</a:t>
            </a:r>
            <a:r>
              <a:rPr lang="en" sz="1800" dirty="0">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id: String) {</a:t>
            </a: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rgbClr val="37474F"/>
                </a:solidFill>
                <a:latin typeface="Consolas"/>
                <a:ea typeface="Consolas"/>
                <a:cs typeface="Consolas"/>
                <a:sym typeface="Consolas"/>
              </a:rPr>
              <a:t>    </a:t>
            </a:r>
            <a:r>
              <a:rPr lang="en" sz="1800" b="1" dirty="0">
                <a:solidFill>
                  <a:srgbClr val="3F51B5"/>
                </a:solidFill>
                <a:latin typeface="Consolas"/>
                <a:ea typeface="Consolas"/>
                <a:cs typeface="Consolas"/>
                <a:sym typeface="Consolas"/>
              </a:rPr>
              <a:t>lateinit</a:t>
            </a: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var</a:t>
            </a:r>
            <a:r>
              <a:rPr lang="en" sz="1800" dirty="0">
                <a:solidFill>
                  <a:srgbClr val="37474F"/>
                </a:solidFill>
                <a:latin typeface="Consolas"/>
                <a:ea typeface="Consolas"/>
                <a:cs typeface="Consolas"/>
                <a:sym typeface="Consolas"/>
              </a:rPr>
              <a:t> records: HashSet&lt;Any&gt;</a:t>
            </a: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init</a:t>
            </a:r>
            <a:r>
              <a:rPr lang="en" sz="1800" dirty="0">
                <a:solidFill>
                  <a:srgbClr val="37474F"/>
                </a:solidFill>
                <a:latin typeface="Consolas"/>
                <a:ea typeface="Consolas"/>
                <a:cs typeface="Consolas"/>
                <a:sym typeface="Consolas"/>
              </a:rPr>
              <a:t> {</a:t>
            </a: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rgbClr val="37474F"/>
                </a:solidFill>
                <a:latin typeface="Consolas"/>
                <a:ea typeface="Consolas"/>
                <a:cs typeface="Consolas"/>
                <a:sym typeface="Consolas"/>
              </a:rPr>
              <a:t>        </a:t>
            </a:r>
            <a:r>
              <a:rPr lang="en" sz="1800" dirty="0">
                <a:solidFill>
                  <a:srgbClr val="D81B60"/>
                </a:solidFill>
                <a:latin typeface="Consolas"/>
                <a:ea typeface="Consolas"/>
                <a:cs typeface="Consolas"/>
                <a:sym typeface="Consolas"/>
              </a:rPr>
              <a:t>// retrieve records given an id</a:t>
            </a:r>
            <a:endParaRPr sz="18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rgbClr val="37474F"/>
                </a:solidFill>
                <a:latin typeface="Consolas"/>
                <a:ea typeface="Consolas"/>
                <a:cs typeface="Consolas"/>
                <a:sym typeface="Consolas"/>
              </a:rPr>
              <a:t>    }</a:t>
            </a:r>
            <a:endParaRPr sz="1800" dirty="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37474F"/>
                </a:solidFill>
                <a:latin typeface="Consolas"/>
                <a:ea typeface="Consolas"/>
                <a:cs typeface="Consolas"/>
                <a:sym typeface="Consolas"/>
              </a:rPr>
              <a:t>}</a:t>
            </a:r>
            <a:endParaRPr sz="1800" dirty="0">
              <a:latin typeface="Consolas"/>
              <a:ea typeface="Consolas"/>
              <a:cs typeface="Consolas"/>
              <a:sym typeface="Consolas"/>
            </a:endParaRPr>
          </a:p>
        </p:txBody>
      </p:sp>
      <p:sp>
        <p:nvSpPr>
          <p:cNvPr id="464" name="Google Shape;464;p6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Lateinit ejemplo sobre una actividad</a:t>
            </a:r>
            <a:endParaRPr dirty="0"/>
          </a:p>
        </p:txBody>
      </p:sp>
      <p:sp>
        <p:nvSpPr>
          <p:cNvPr id="470" name="Google Shape;470;p61"/>
          <p:cNvSpPr txBox="1">
            <a:spLocks noGrp="1"/>
          </p:cNvSpPr>
          <p:nvPr>
            <p:ph type="body" idx="1"/>
          </p:nvPr>
        </p:nvSpPr>
        <p:spPr>
          <a:xfrm>
            <a:off x="311700" y="1457275"/>
            <a:ext cx="8520600" cy="3193800"/>
          </a:xfrm>
          <a:prstGeom prst="rect">
            <a:avLst/>
          </a:prstGeom>
        </p:spPr>
        <p:txBody>
          <a:bodyPr spcFirstLastPara="1" wrap="square" lIns="91425" tIns="91425" rIns="91425" bIns="91425" anchor="t" anchorCtr="0">
            <a:noAutofit/>
          </a:bodyPr>
          <a:lstStyle/>
          <a:p>
            <a:pPr marL="0" marR="360045" lvl="0" indent="0" algn="l" rtl="0">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lateinit</a:t>
            </a:r>
            <a:r>
              <a:rPr lang="en" sz="1800" b="1">
                <a:solidFill>
                  <a:srgbClr val="37474F"/>
                </a:solidFill>
                <a:latin typeface="Consolas"/>
                <a:ea typeface="Consolas"/>
                <a:cs typeface="Consolas"/>
                <a:sym typeface="Consolas"/>
              </a:rPr>
              <a:t> </a:t>
            </a:r>
            <a:r>
              <a:rPr lang="en" sz="1800" b="1">
                <a:solidFill>
                  <a:srgbClr val="3F51B5"/>
                </a:solidFill>
                <a:latin typeface="Consolas"/>
                <a:ea typeface="Consolas"/>
                <a:cs typeface="Consolas"/>
                <a:sym typeface="Consolas"/>
              </a:rPr>
              <a:t>var</a:t>
            </a:r>
            <a:r>
              <a:rPr lang="en" sz="1800" b="1">
                <a:solidFill>
                  <a:srgbClr val="37474F"/>
                </a:solidFill>
                <a:latin typeface="Consolas"/>
                <a:ea typeface="Consolas"/>
                <a:cs typeface="Consolas"/>
                <a:sym typeface="Consolas"/>
              </a:rPr>
              <a:t> result: TextView</a:t>
            </a:r>
            <a:endParaRPr sz="1800" b="1">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b="1">
                <a:solidFill>
                  <a:srgbClr val="37474F"/>
                </a:solidFill>
                <a:latin typeface="Consolas"/>
                <a:ea typeface="Consolas"/>
                <a:cs typeface="Consolas"/>
                <a:sym typeface="Consolas"/>
              </a:rPr>
              <a:t>result</a:t>
            </a:r>
            <a:r>
              <a:rPr lang="en" sz="1800">
                <a:solidFill>
                  <a:srgbClr val="37474F"/>
                </a:solidFill>
                <a:latin typeface="Consolas"/>
                <a:ea typeface="Consolas"/>
                <a:cs typeface="Consolas"/>
                <a:sym typeface="Consolas"/>
              </a:rPr>
              <a:t> = findViewById(R.id.result_text_view)</a:t>
            </a: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None/>
            </a:pPr>
            <a:endParaRPr sz="1800">
              <a:solidFill>
                <a:schemeClr val="dk1"/>
              </a:solidFill>
              <a:highlight>
                <a:srgbClr val="FFFFFF"/>
              </a:highlight>
              <a:latin typeface="Consolas"/>
              <a:ea typeface="Consolas"/>
              <a:cs typeface="Consolas"/>
              <a:sym typeface="Consolas"/>
            </a:endParaRPr>
          </a:p>
        </p:txBody>
      </p:sp>
      <p:sp>
        <p:nvSpPr>
          <p:cNvPr id="471" name="Google Shape;471;p6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77" name="Google Shape;477;p62"/>
          <p:cNvSpPr txBox="1"/>
          <p:nvPr/>
        </p:nvSpPr>
        <p:spPr>
          <a:xfrm>
            <a:off x="311700" y="1159200"/>
            <a:ext cx="8520600" cy="2088900"/>
          </a:xfrm>
          <a:prstGeom prst="rect">
            <a:avLst/>
          </a:prstGeom>
          <a:noFill/>
          <a:ln>
            <a:noFill/>
          </a:ln>
        </p:spPr>
        <p:txBody>
          <a:bodyPr spcFirstLastPara="1" wrap="square" lIns="91425" tIns="91425" rIns="91425" bIns="91425" anchor="b" anchorCtr="0">
            <a:noAutofit/>
          </a:bodyPr>
          <a:lstStyle/>
          <a:p>
            <a:pPr lvl="0" algn="ctr"/>
            <a:r>
              <a:rPr lang="es-ES" sz="5200" b="1" dirty="0" err="1">
                <a:solidFill>
                  <a:srgbClr val="FAFAFA"/>
                </a:solidFill>
                <a:latin typeface="Roboto"/>
                <a:ea typeface="Roboto"/>
                <a:cs typeface="Roboto"/>
                <a:sym typeface="Roboto"/>
              </a:rPr>
              <a:t>Gradle</a:t>
            </a:r>
            <a:r>
              <a:rPr lang="es-ES" sz="5200" b="1" dirty="0">
                <a:solidFill>
                  <a:srgbClr val="FAFAFA"/>
                </a:solidFill>
                <a:latin typeface="Roboto"/>
                <a:ea typeface="Roboto"/>
                <a:cs typeface="Roboto"/>
                <a:sym typeface="Roboto"/>
              </a:rPr>
              <a:t>: Construyendo un</a:t>
            </a:r>
          </a:p>
          <a:p>
            <a:pPr lvl="0" algn="ctr"/>
            <a:r>
              <a:rPr lang="es-ES" sz="5200" b="1" dirty="0">
                <a:solidFill>
                  <a:srgbClr val="FAFAFA"/>
                </a:solidFill>
                <a:latin typeface="Roboto"/>
                <a:ea typeface="Roboto"/>
                <a:cs typeface="Roboto"/>
                <a:sym typeface="Roboto"/>
              </a:rPr>
              <a:t>aplicación Android</a:t>
            </a:r>
            <a:endParaRPr sz="5200" b="1" dirty="0">
              <a:solidFill>
                <a:srgbClr val="FAFAFA"/>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 es Gradle?</a:t>
            </a:r>
            <a:endParaRPr dirty="0"/>
          </a:p>
        </p:txBody>
      </p:sp>
      <p:sp>
        <p:nvSpPr>
          <p:cNvPr id="483" name="Google Shape;483;p63"/>
          <p:cNvSpPr txBox="1">
            <a:spLocks noGrp="1"/>
          </p:cNvSpPr>
          <p:nvPr>
            <p:ph type="body" idx="1"/>
          </p:nvPr>
        </p:nvSpPr>
        <p:spPr>
          <a:xfrm>
            <a:off x="311700" y="1228675"/>
            <a:ext cx="8520600" cy="3193800"/>
          </a:xfrm>
          <a:prstGeom prst="rect">
            <a:avLst/>
          </a:prstGeom>
        </p:spPr>
        <p:txBody>
          <a:bodyPr spcFirstLastPara="1" wrap="square" lIns="91425" tIns="91425" rIns="91425" bIns="91425" anchor="t" anchorCtr="0">
            <a:noAutofit/>
          </a:bodyPr>
          <a:lstStyle/>
          <a:p>
            <a:pPr lvl="0" indent="-368300">
              <a:spcBef>
                <a:spcPts val="0"/>
              </a:spcBef>
              <a:buSzPts val="2200"/>
              <a:buChar char="●"/>
            </a:pPr>
            <a:r>
              <a:rPr lang="en-US" sz="2200" dirty="0" err="1"/>
              <a:t>Construye</a:t>
            </a:r>
            <a:r>
              <a:rPr lang="en-US" sz="2200" dirty="0"/>
              <a:t> un </a:t>
            </a:r>
            <a:r>
              <a:rPr lang="en-US" sz="2200" dirty="0" err="1"/>
              <a:t>sistema</a:t>
            </a:r>
            <a:r>
              <a:rPr lang="en-US" sz="2200" dirty="0"/>
              <a:t> de </a:t>
            </a:r>
            <a:r>
              <a:rPr lang="en-US" sz="2200" dirty="0" err="1"/>
              <a:t>automatización</a:t>
            </a:r>
            <a:r>
              <a:rPr lang="en" sz="2200" dirty="0"/>
              <a:t> </a:t>
            </a:r>
            <a:endParaRPr sz="2200" dirty="0"/>
          </a:p>
          <a:p>
            <a:pPr lvl="0" indent="-368300">
              <a:buSzPts val="2200"/>
              <a:buChar char="●"/>
            </a:pPr>
            <a:r>
              <a:rPr lang="es-ES" sz="2200" dirty="0"/>
              <a:t>Gestiona el ciclo de compilación a través de una serie de tareas (por ejemplo, compila las fuentes de </a:t>
            </a:r>
            <a:r>
              <a:rPr lang="es-ES" sz="2200" dirty="0" err="1"/>
              <a:t>Kotlin</a:t>
            </a:r>
            <a:r>
              <a:rPr lang="es-ES" sz="2200" dirty="0"/>
              <a:t>, ejecuta pruebas, instala la aplicación en el dispositivo)</a:t>
            </a:r>
            <a:r>
              <a:rPr lang="en" sz="2200" dirty="0"/>
              <a:t> </a:t>
            </a:r>
            <a:endParaRPr sz="2200" dirty="0"/>
          </a:p>
          <a:p>
            <a:pPr lvl="0" indent="-368300">
              <a:buSzPts val="2200"/>
              <a:buChar char="●"/>
            </a:pPr>
            <a:r>
              <a:rPr lang="es-ES" sz="2200" dirty="0"/>
              <a:t>Determina el orden correcto de ejecución de las tareas.</a:t>
            </a:r>
            <a:endParaRPr sz="2200" dirty="0"/>
          </a:p>
          <a:p>
            <a:pPr lvl="0" indent="-368300">
              <a:spcAft>
                <a:spcPts val="1000"/>
              </a:spcAft>
              <a:buSzPts val="2200"/>
              <a:buChar char="●"/>
            </a:pPr>
            <a:r>
              <a:rPr lang="es-ES" sz="2200" dirty="0"/>
              <a:t>Gestiona las dependencias entre proyectos y bibliotecas de terceros.</a:t>
            </a:r>
            <a:endParaRPr sz="2200" dirty="0"/>
          </a:p>
        </p:txBody>
      </p:sp>
      <p:sp>
        <p:nvSpPr>
          <p:cNvPr id="484" name="Google Shape;484;p6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Archivo de compilación de </a:t>
            </a:r>
            <a:r>
              <a:rPr lang="es-ES" dirty="0" err="1"/>
              <a:t>Gradle</a:t>
            </a:r>
            <a:endParaRPr dirty="0"/>
          </a:p>
        </p:txBody>
      </p:sp>
      <p:sp>
        <p:nvSpPr>
          <p:cNvPr id="490" name="Google Shape;490;p64"/>
          <p:cNvSpPr txBox="1">
            <a:spLocks noGrp="1"/>
          </p:cNvSpPr>
          <p:nvPr>
            <p:ph type="body" idx="1"/>
          </p:nvPr>
        </p:nvSpPr>
        <p:spPr>
          <a:xfrm>
            <a:off x="311700" y="1577975"/>
            <a:ext cx="8520600" cy="2692200"/>
          </a:xfrm>
          <a:prstGeom prst="rect">
            <a:avLst/>
          </a:prstGeom>
        </p:spPr>
        <p:txBody>
          <a:bodyPr spcFirstLastPara="1" wrap="square" lIns="91425" tIns="91425" rIns="91425" bIns="91425" anchor="t" anchorCtr="0">
            <a:noAutofit/>
          </a:bodyPr>
          <a:lstStyle/>
          <a:p>
            <a:pPr lvl="0" indent="-368300">
              <a:spcBef>
                <a:spcPts val="0"/>
              </a:spcBef>
              <a:buSzPts val="2200"/>
              <a:buChar char="●"/>
            </a:pPr>
            <a:r>
              <a:rPr lang="en-US" sz="2200" dirty="0" err="1"/>
              <a:t>Declarar</a:t>
            </a:r>
            <a:r>
              <a:rPr lang="en-US" sz="2200" dirty="0"/>
              <a:t> </a:t>
            </a:r>
            <a:r>
              <a:rPr lang="en-US" sz="2200" dirty="0" err="1"/>
              <a:t>complementos</a:t>
            </a:r>
            <a:r>
              <a:rPr lang="en" sz="2200" dirty="0"/>
              <a:t> </a:t>
            </a:r>
            <a:endParaRPr sz="2200" dirty="0"/>
          </a:p>
          <a:p>
            <a:pPr lvl="0" indent="-368300">
              <a:buSzPts val="2200"/>
              <a:buChar char="●"/>
            </a:pPr>
            <a:r>
              <a:rPr lang="en-US" sz="2200" dirty="0" err="1"/>
              <a:t>Definir</a:t>
            </a:r>
            <a:r>
              <a:rPr lang="en-US" sz="2200" dirty="0"/>
              <a:t> </a:t>
            </a:r>
            <a:r>
              <a:rPr lang="en-US" sz="2200" dirty="0" err="1"/>
              <a:t>propiedades</a:t>
            </a:r>
            <a:r>
              <a:rPr lang="en-US" sz="2200" dirty="0"/>
              <a:t> de Android</a:t>
            </a:r>
            <a:r>
              <a:rPr lang="en" sz="2200" dirty="0"/>
              <a:t> </a:t>
            </a:r>
            <a:endParaRPr sz="2200" dirty="0"/>
          </a:p>
          <a:p>
            <a:pPr lvl="0" indent="-368300">
              <a:buSzPts val="2200"/>
              <a:buChar char="●"/>
            </a:pPr>
            <a:r>
              <a:rPr lang="en-US" sz="2200" dirty="0" err="1"/>
              <a:t>Manejar</a:t>
            </a:r>
            <a:r>
              <a:rPr lang="en-US" sz="2200" dirty="0"/>
              <a:t> </a:t>
            </a:r>
            <a:r>
              <a:rPr lang="en-US" sz="2200" dirty="0" err="1"/>
              <a:t>dependencias</a:t>
            </a:r>
            <a:r>
              <a:rPr lang="en" sz="2200" dirty="0"/>
              <a:t> </a:t>
            </a:r>
            <a:endParaRPr sz="2200" dirty="0"/>
          </a:p>
          <a:p>
            <a:pPr lvl="0" indent="-368300">
              <a:spcAft>
                <a:spcPts val="1000"/>
              </a:spcAft>
              <a:buSzPts val="2200"/>
              <a:buChar char="●"/>
            </a:pPr>
            <a:r>
              <a:rPr lang="en-US" sz="2200" dirty="0" err="1"/>
              <a:t>Conectarse</a:t>
            </a:r>
            <a:r>
              <a:rPr lang="en-US" sz="2200" dirty="0"/>
              <a:t> a </a:t>
            </a:r>
            <a:r>
              <a:rPr lang="en-US" sz="2200" dirty="0" err="1"/>
              <a:t>repositorios</a:t>
            </a:r>
            <a:endParaRPr sz="2200" dirty="0"/>
          </a:p>
        </p:txBody>
      </p:sp>
      <p:sp>
        <p:nvSpPr>
          <p:cNvPr id="491" name="Google Shape;491;p6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Plugins</a:t>
            </a:r>
            <a:endParaRPr/>
          </a:p>
        </p:txBody>
      </p:sp>
      <p:sp>
        <p:nvSpPr>
          <p:cNvPr id="497" name="Google Shape;497;p65"/>
          <p:cNvSpPr txBox="1">
            <a:spLocks noGrp="1"/>
          </p:cNvSpPr>
          <p:nvPr>
            <p:ph type="body" idx="1"/>
          </p:nvPr>
        </p:nvSpPr>
        <p:spPr>
          <a:xfrm>
            <a:off x="311700" y="1741550"/>
            <a:ext cx="8520600" cy="2282400"/>
          </a:xfrm>
          <a:prstGeom prst="rect">
            <a:avLst/>
          </a:prstGeom>
        </p:spPr>
        <p:txBody>
          <a:bodyPr spcFirstLastPara="1" wrap="square" lIns="91425" tIns="91425" rIns="91425" bIns="91425" anchor="t" anchorCtr="0">
            <a:noAutofit/>
          </a:bodyPr>
          <a:lstStyle/>
          <a:p>
            <a:pPr marL="0" lvl="0" indent="0">
              <a:spcBef>
                <a:spcPts val="0"/>
              </a:spcBef>
              <a:buNone/>
            </a:pPr>
            <a:r>
              <a:rPr lang="es-ES" sz="1800" dirty="0"/>
              <a:t>Proporcione las bibliotecas y la infraestructura que necesita su aplicación</a:t>
            </a:r>
            <a:endParaRPr sz="1800" dirty="0"/>
          </a:p>
          <a:p>
            <a:pPr marL="0" lvl="0" indent="0" algn="l" rtl="0">
              <a:spcBef>
                <a:spcPts val="1000"/>
              </a:spcBef>
              <a:spcAft>
                <a:spcPts val="0"/>
              </a:spcAft>
              <a:buClr>
                <a:schemeClr val="dk1"/>
              </a:buClr>
              <a:buSzPts val="1100"/>
              <a:buFont typeface="Arial"/>
              <a:buNone/>
            </a:pPr>
            <a:r>
              <a:rPr lang="en" sz="1800" dirty="0">
                <a:latin typeface="Consolas"/>
                <a:ea typeface="Consolas"/>
                <a:cs typeface="Consolas"/>
                <a:sym typeface="Consolas"/>
              </a:rPr>
              <a:t>apply plugin: </a:t>
            </a:r>
            <a:r>
              <a:rPr lang="en" sz="1800" dirty="0">
                <a:solidFill>
                  <a:srgbClr val="388E3C"/>
                </a:solidFill>
                <a:latin typeface="Consolas"/>
                <a:ea typeface="Consolas"/>
                <a:cs typeface="Consolas"/>
                <a:sym typeface="Consolas"/>
              </a:rPr>
              <a:t>'com.android.application'</a:t>
            </a:r>
            <a:endParaRPr sz="1800" dirty="0">
              <a:solidFill>
                <a:srgbClr val="388E3C"/>
              </a:solidFill>
              <a:latin typeface="Consolas"/>
              <a:ea typeface="Consolas"/>
              <a:cs typeface="Consolas"/>
              <a:sym typeface="Consolas"/>
            </a:endParaRPr>
          </a:p>
          <a:p>
            <a:pPr marL="0" lvl="0" indent="0" algn="l" rtl="0">
              <a:spcBef>
                <a:spcPts val="1000"/>
              </a:spcBef>
              <a:spcAft>
                <a:spcPts val="0"/>
              </a:spcAft>
              <a:buClr>
                <a:schemeClr val="dk1"/>
              </a:buClr>
              <a:buSzPts val="1100"/>
              <a:buFont typeface="Arial"/>
              <a:buNone/>
            </a:pPr>
            <a:r>
              <a:rPr lang="en" sz="1800" dirty="0">
                <a:latin typeface="Consolas"/>
                <a:ea typeface="Consolas"/>
                <a:cs typeface="Consolas"/>
                <a:sym typeface="Consolas"/>
              </a:rPr>
              <a:t>apply plugin: </a:t>
            </a:r>
            <a:r>
              <a:rPr lang="en" sz="1800" dirty="0">
                <a:solidFill>
                  <a:srgbClr val="388E3C"/>
                </a:solidFill>
                <a:latin typeface="Consolas"/>
                <a:ea typeface="Consolas"/>
                <a:cs typeface="Consolas"/>
                <a:sym typeface="Consolas"/>
              </a:rPr>
              <a:t>'kotlin-android'</a:t>
            </a:r>
            <a:endParaRPr sz="1800" dirty="0">
              <a:solidFill>
                <a:srgbClr val="388E3C"/>
              </a:solidFill>
              <a:latin typeface="Consolas"/>
              <a:ea typeface="Consolas"/>
              <a:cs typeface="Consolas"/>
              <a:sym typeface="Consolas"/>
            </a:endParaRPr>
          </a:p>
          <a:p>
            <a:pPr marL="0" lvl="0" indent="0" algn="l" rtl="0">
              <a:spcBef>
                <a:spcPts val="1000"/>
              </a:spcBef>
              <a:spcAft>
                <a:spcPts val="0"/>
              </a:spcAft>
              <a:buNone/>
            </a:pPr>
            <a:r>
              <a:rPr lang="en" sz="1800" dirty="0">
                <a:latin typeface="Consolas"/>
                <a:ea typeface="Consolas"/>
                <a:cs typeface="Consolas"/>
                <a:sym typeface="Consolas"/>
              </a:rPr>
              <a:t>apply plugin: </a:t>
            </a:r>
            <a:r>
              <a:rPr lang="en" sz="1800" dirty="0">
                <a:solidFill>
                  <a:srgbClr val="388E3C"/>
                </a:solidFill>
                <a:latin typeface="Consolas"/>
                <a:ea typeface="Consolas"/>
                <a:cs typeface="Consolas"/>
                <a:sym typeface="Consolas"/>
              </a:rPr>
              <a:t>'kotlin-android-extensions'</a:t>
            </a:r>
            <a:endParaRPr sz="1800" dirty="0">
              <a:solidFill>
                <a:srgbClr val="388E3C"/>
              </a:solidFill>
              <a:latin typeface="Consolas"/>
              <a:ea typeface="Consolas"/>
              <a:cs typeface="Consolas"/>
              <a:sym typeface="Consolas"/>
            </a:endParaRPr>
          </a:p>
        </p:txBody>
      </p:sp>
      <p:sp>
        <p:nvSpPr>
          <p:cNvPr id="498" name="Google Shape;498;p6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Open Android Studio</a:t>
            </a:r>
            <a:endParaRPr dirty="0"/>
          </a:p>
        </p:txBody>
      </p:sp>
      <p:sp>
        <p:nvSpPr>
          <p:cNvPr id="108" name="Google Shape;108;p2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9" name="Google Shape;109;p21"/>
          <p:cNvPicPr preferRelativeResize="0"/>
          <p:nvPr/>
        </p:nvPicPr>
        <p:blipFill>
          <a:blip r:embed="rId3">
            <a:alphaModFix/>
          </a:blip>
          <a:stretch>
            <a:fillRect/>
          </a:stretch>
        </p:blipFill>
        <p:spPr>
          <a:xfrm>
            <a:off x="1934500" y="1201563"/>
            <a:ext cx="4990338" cy="30901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Configuración Android</a:t>
            </a:r>
            <a:endParaRPr dirty="0"/>
          </a:p>
        </p:txBody>
      </p:sp>
      <p:sp>
        <p:nvSpPr>
          <p:cNvPr id="504" name="Google Shape;504;p66"/>
          <p:cNvSpPr txBox="1">
            <a:spLocks noGrp="1"/>
          </p:cNvSpPr>
          <p:nvPr>
            <p:ph type="body" idx="1"/>
          </p:nvPr>
        </p:nvSpPr>
        <p:spPr>
          <a:xfrm>
            <a:off x="311700" y="1304875"/>
            <a:ext cx="8520600" cy="31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android {</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compileSdkVersion </a:t>
            </a:r>
            <a:r>
              <a:rPr lang="en" sz="1800">
                <a:solidFill>
                  <a:srgbClr val="C53929"/>
                </a:solidFill>
                <a:latin typeface="Consolas"/>
                <a:ea typeface="Consolas"/>
                <a:cs typeface="Consolas"/>
                <a:sym typeface="Consolas"/>
              </a:rPr>
              <a:t>30</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buildToolsVersion </a:t>
            </a:r>
            <a:r>
              <a:rPr lang="en" sz="1800">
                <a:solidFill>
                  <a:srgbClr val="388E3C"/>
                </a:solidFill>
                <a:latin typeface="Consolas"/>
                <a:ea typeface="Consolas"/>
                <a:cs typeface="Consolas"/>
                <a:sym typeface="Consolas"/>
              </a:rPr>
              <a:t>"30.0.2"</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defaultConfig {</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applicationId </a:t>
            </a:r>
            <a:r>
              <a:rPr lang="en" sz="1800">
                <a:solidFill>
                  <a:srgbClr val="388E3C"/>
                </a:solidFill>
                <a:latin typeface="Consolas"/>
                <a:ea typeface="Consolas"/>
                <a:cs typeface="Consolas"/>
                <a:sym typeface="Consolas"/>
              </a:rPr>
              <a:t>"com.example.sample"</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minSdkVersion </a:t>
            </a:r>
            <a:r>
              <a:rPr lang="en" sz="1800">
                <a:solidFill>
                  <a:srgbClr val="C53929"/>
                </a:solidFill>
                <a:latin typeface="Consolas"/>
                <a:ea typeface="Consolas"/>
                <a:cs typeface="Consolas"/>
                <a:sym typeface="Consolas"/>
              </a:rPr>
              <a:t>19</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targetSdkVersion </a:t>
            </a:r>
            <a:r>
              <a:rPr lang="en" sz="1800">
                <a:solidFill>
                  <a:srgbClr val="C53929"/>
                </a:solidFill>
                <a:latin typeface="Consolas"/>
                <a:ea typeface="Consolas"/>
                <a:cs typeface="Consolas"/>
                <a:sym typeface="Consolas"/>
              </a:rPr>
              <a:t>30</a:t>
            </a:r>
            <a:endParaRPr sz="180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505" name="Google Shape;505;p6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Dependencias</a:t>
            </a:r>
            <a:endParaRPr dirty="0"/>
          </a:p>
        </p:txBody>
      </p:sp>
      <p:sp>
        <p:nvSpPr>
          <p:cNvPr id="511" name="Google Shape;511;p67"/>
          <p:cNvSpPr txBox="1">
            <a:spLocks noGrp="1"/>
          </p:cNvSpPr>
          <p:nvPr>
            <p:ph type="body" idx="1"/>
          </p:nvPr>
        </p:nvSpPr>
        <p:spPr>
          <a:xfrm>
            <a:off x="73729" y="1624400"/>
            <a:ext cx="9050700" cy="237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dirty="0">
                <a:solidFill>
                  <a:srgbClr val="37474F"/>
                </a:solidFill>
                <a:latin typeface="Consolas"/>
                <a:ea typeface="Consolas"/>
                <a:cs typeface="Consolas"/>
                <a:sym typeface="Consolas"/>
              </a:rPr>
              <a:t>dependencies {</a:t>
            </a:r>
            <a:endParaRPr sz="17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700" dirty="0">
                <a:solidFill>
                  <a:srgbClr val="37474F"/>
                </a:solidFill>
                <a:latin typeface="Consolas"/>
                <a:ea typeface="Consolas"/>
                <a:cs typeface="Consolas"/>
                <a:sym typeface="Consolas"/>
              </a:rPr>
              <a:t>   implementation</a:t>
            </a:r>
            <a:r>
              <a:rPr lang="en" sz="1200" dirty="0">
                <a:solidFill>
                  <a:srgbClr val="37474F"/>
                </a:solidFill>
                <a:latin typeface="Consolas"/>
                <a:ea typeface="Consolas"/>
                <a:cs typeface="Consolas"/>
                <a:sym typeface="Consolas"/>
              </a:rPr>
              <a:t> </a:t>
            </a:r>
            <a:r>
              <a:rPr lang="en" sz="1700" dirty="0">
                <a:solidFill>
                  <a:srgbClr val="388E3C"/>
                </a:solidFill>
                <a:latin typeface="Consolas"/>
                <a:ea typeface="Consolas"/>
                <a:cs typeface="Consolas"/>
                <a:sym typeface="Consolas"/>
              </a:rPr>
              <a:t>"org.jetbrains.kotlin:kotlin-stdlib-jdk7:</a:t>
            </a:r>
            <a:r>
              <a:rPr lang="en" sz="1700" dirty="0">
                <a:solidFill>
                  <a:srgbClr val="C53929"/>
                </a:solidFill>
                <a:latin typeface="Consolas"/>
                <a:ea typeface="Consolas"/>
                <a:cs typeface="Consolas"/>
                <a:sym typeface="Consolas"/>
              </a:rPr>
              <a:t>$kotlin_version</a:t>
            </a:r>
            <a:r>
              <a:rPr lang="en" sz="1700" dirty="0">
                <a:solidFill>
                  <a:srgbClr val="388E3C"/>
                </a:solidFill>
                <a:latin typeface="Consolas"/>
                <a:ea typeface="Consolas"/>
                <a:cs typeface="Consolas"/>
                <a:sym typeface="Consolas"/>
              </a:rPr>
              <a:t>"</a:t>
            </a:r>
            <a:endParaRPr sz="17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700" dirty="0">
                <a:solidFill>
                  <a:srgbClr val="37474F"/>
                </a:solidFill>
                <a:latin typeface="Consolas"/>
                <a:ea typeface="Consolas"/>
                <a:cs typeface="Consolas"/>
                <a:sym typeface="Consolas"/>
              </a:rPr>
              <a:t>   implementation</a:t>
            </a:r>
            <a:r>
              <a:rPr lang="en" sz="1100" dirty="0">
                <a:solidFill>
                  <a:srgbClr val="37474F"/>
                </a:solidFill>
                <a:latin typeface="Consolas"/>
                <a:ea typeface="Consolas"/>
                <a:cs typeface="Consolas"/>
                <a:sym typeface="Consolas"/>
              </a:rPr>
              <a:t> </a:t>
            </a:r>
            <a:r>
              <a:rPr lang="en" sz="1700" dirty="0">
                <a:solidFill>
                  <a:srgbClr val="388E3C"/>
                </a:solidFill>
                <a:latin typeface="Consolas"/>
                <a:ea typeface="Consolas"/>
                <a:cs typeface="Consolas"/>
                <a:sym typeface="Consolas"/>
              </a:rPr>
              <a:t>'androidx.core:core-ktx:1.3.2'</a:t>
            </a:r>
            <a:endParaRPr sz="17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r>
              <a:rPr lang="en" sz="1700" dirty="0">
                <a:solidFill>
                  <a:srgbClr val="37474F"/>
                </a:solidFill>
                <a:latin typeface="Consolas"/>
                <a:ea typeface="Consolas"/>
                <a:cs typeface="Consolas"/>
                <a:sym typeface="Consolas"/>
              </a:rPr>
              <a:t>   implementation</a:t>
            </a:r>
            <a:r>
              <a:rPr lang="en" sz="1100" dirty="0">
                <a:solidFill>
                  <a:srgbClr val="37474F"/>
                </a:solidFill>
                <a:latin typeface="Consolas"/>
                <a:ea typeface="Consolas"/>
                <a:cs typeface="Consolas"/>
                <a:sym typeface="Consolas"/>
              </a:rPr>
              <a:t> </a:t>
            </a:r>
            <a:r>
              <a:rPr lang="en" sz="1700" dirty="0">
                <a:solidFill>
                  <a:srgbClr val="388E3C"/>
                </a:solidFill>
                <a:latin typeface="Consolas"/>
                <a:ea typeface="Consolas"/>
                <a:cs typeface="Consolas"/>
                <a:sym typeface="Consolas"/>
              </a:rPr>
              <a:t>'androidx.appcompat:appcompat:1.2.0'</a:t>
            </a:r>
            <a:endParaRPr sz="1700" dirty="0">
              <a:solidFill>
                <a:srgbClr val="388E3C"/>
              </a:solidFill>
              <a:latin typeface="Consolas"/>
              <a:ea typeface="Consolas"/>
              <a:cs typeface="Consolas"/>
              <a:sym typeface="Consolas"/>
            </a:endParaRPr>
          </a:p>
          <a:p>
            <a:pPr marL="0" lvl="0" indent="0" algn="l" rtl="0">
              <a:lnSpc>
                <a:spcPct val="100000"/>
              </a:lnSpc>
              <a:spcBef>
                <a:spcPts val="0"/>
              </a:spcBef>
              <a:spcAft>
                <a:spcPts val="0"/>
              </a:spcAft>
              <a:buNone/>
            </a:pPr>
            <a:r>
              <a:rPr lang="en" sz="1700" dirty="0">
                <a:solidFill>
                  <a:srgbClr val="388E3C"/>
                </a:solidFill>
                <a:latin typeface="Consolas"/>
                <a:ea typeface="Consolas"/>
                <a:cs typeface="Consolas"/>
                <a:sym typeface="Consolas"/>
              </a:rPr>
              <a:t>   </a:t>
            </a:r>
            <a:r>
              <a:rPr lang="en" sz="1700" dirty="0">
                <a:solidFill>
                  <a:srgbClr val="37474F"/>
                </a:solidFill>
                <a:latin typeface="Consolas"/>
                <a:ea typeface="Consolas"/>
                <a:cs typeface="Consolas"/>
                <a:sym typeface="Consolas"/>
              </a:rPr>
              <a:t>implementation</a:t>
            </a:r>
            <a:r>
              <a:rPr lang="en" sz="1100" dirty="0">
                <a:solidFill>
                  <a:srgbClr val="37474F"/>
                </a:solidFill>
                <a:latin typeface="Consolas"/>
                <a:ea typeface="Consolas"/>
                <a:cs typeface="Consolas"/>
                <a:sym typeface="Consolas"/>
              </a:rPr>
              <a:t> </a:t>
            </a:r>
            <a:r>
              <a:rPr lang="en" sz="1700" dirty="0">
                <a:solidFill>
                  <a:srgbClr val="388E3C"/>
                </a:solidFill>
                <a:latin typeface="Consolas"/>
                <a:ea typeface="Consolas"/>
                <a:cs typeface="Consolas"/>
                <a:sym typeface="Consolas"/>
              </a:rPr>
              <a:t>'com.google.android.material:material:1.2.1'</a:t>
            </a:r>
            <a:endParaRPr sz="1700" dirty="0">
              <a:solidFill>
                <a:srgbClr val="388E3C"/>
              </a:solidFill>
              <a:latin typeface="Consolas"/>
              <a:ea typeface="Consolas"/>
              <a:cs typeface="Consolas"/>
              <a:sym typeface="Consolas"/>
            </a:endParaRPr>
          </a:p>
          <a:p>
            <a:pPr marL="0" lvl="0" indent="0" algn="l" rtl="0">
              <a:lnSpc>
                <a:spcPct val="100000"/>
              </a:lnSpc>
              <a:spcBef>
                <a:spcPts val="0"/>
              </a:spcBef>
              <a:spcAft>
                <a:spcPts val="0"/>
              </a:spcAft>
              <a:buNone/>
            </a:pPr>
            <a:r>
              <a:rPr lang="en" sz="1700" dirty="0">
                <a:solidFill>
                  <a:srgbClr val="388E3C"/>
                </a:solidFill>
                <a:latin typeface="Consolas"/>
                <a:ea typeface="Consolas"/>
                <a:cs typeface="Consolas"/>
                <a:sym typeface="Consolas"/>
              </a:rPr>
              <a:t>   </a:t>
            </a:r>
            <a:r>
              <a:rPr lang="en" sz="1700" dirty="0">
                <a:solidFill>
                  <a:srgbClr val="37474F"/>
                </a:solidFill>
                <a:latin typeface="Consolas"/>
                <a:ea typeface="Consolas"/>
                <a:cs typeface="Consolas"/>
                <a:sym typeface="Consolas"/>
              </a:rPr>
              <a:t>...</a:t>
            </a:r>
            <a:endParaRPr sz="1700" dirty="0">
              <a:solidFill>
                <a:srgbClr val="388E3C"/>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700" dirty="0">
                <a:solidFill>
                  <a:srgbClr val="37474F"/>
                </a:solidFill>
                <a:latin typeface="Consolas"/>
                <a:ea typeface="Consolas"/>
                <a:cs typeface="Consolas"/>
                <a:sym typeface="Consolas"/>
              </a:rPr>
              <a:t>}</a:t>
            </a:r>
            <a:endParaRPr sz="1700" dirty="0">
              <a:solidFill>
                <a:srgbClr val="37474F"/>
              </a:solidFill>
              <a:latin typeface="Consolas"/>
              <a:ea typeface="Consolas"/>
              <a:cs typeface="Consolas"/>
              <a:sym typeface="Consolas"/>
            </a:endParaRPr>
          </a:p>
          <a:p>
            <a:pPr marL="0" lvl="0" indent="0" algn="l" rtl="0">
              <a:lnSpc>
                <a:spcPct val="100000"/>
              </a:lnSpc>
              <a:spcBef>
                <a:spcPts val="0"/>
              </a:spcBef>
              <a:spcAft>
                <a:spcPts val="0"/>
              </a:spcAft>
              <a:buNone/>
            </a:pPr>
            <a:endParaRPr sz="1700" dirty="0">
              <a:latin typeface="Consolas"/>
              <a:ea typeface="Consolas"/>
              <a:cs typeface="Consolas"/>
              <a:sym typeface="Consolas"/>
            </a:endParaRPr>
          </a:p>
        </p:txBody>
      </p:sp>
      <p:sp>
        <p:nvSpPr>
          <p:cNvPr id="512" name="Google Shape;512;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Respositorios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518" name="Google Shape;518;p68"/>
          <p:cNvSpPr txBox="1">
            <a:spLocks noGrp="1"/>
          </p:cNvSpPr>
          <p:nvPr>
            <p:ph type="body" idx="1"/>
          </p:nvPr>
        </p:nvSpPr>
        <p:spPr>
          <a:xfrm>
            <a:off x="311700" y="1544850"/>
            <a:ext cx="8520600" cy="256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repositories {</a:t>
            </a:r>
            <a:endParaRPr sz="18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    google()</a:t>
            </a:r>
            <a:endParaRPr sz="18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latin typeface="Consolas"/>
                <a:ea typeface="Consolas"/>
                <a:cs typeface="Consolas"/>
                <a:sym typeface="Consolas"/>
              </a:rPr>
              <a:t>    </a:t>
            </a:r>
            <a:r>
              <a:rPr lang="en" sz="1800" dirty="0">
                <a:solidFill>
                  <a:srgbClr val="080808"/>
                </a:solidFill>
                <a:highlight>
                  <a:srgbClr val="FFFFFF"/>
                </a:highlight>
                <a:latin typeface="Consolas"/>
                <a:ea typeface="Consolas"/>
                <a:cs typeface="Consolas"/>
                <a:sym typeface="Consolas"/>
              </a:rPr>
              <a:t>mavenCentral()</a:t>
            </a:r>
            <a:endParaRPr sz="1800" dirty="0">
              <a:latin typeface="Consolas"/>
              <a:ea typeface="Consolas"/>
              <a:cs typeface="Consolas"/>
              <a:sym typeface="Consolas"/>
            </a:endParaRPr>
          </a:p>
          <a:p>
            <a:pPr marL="0" lvl="0" indent="0" algn="l" rtl="0">
              <a:lnSpc>
                <a:spcPct val="100000"/>
              </a:lnSpc>
              <a:spcBef>
                <a:spcPts val="0"/>
              </a:spcBef>
              <a:spcAft>
                <a:spcPts val="0"/>
              </a:spcAft>
              <a:buNone/>
            </a:pPr>
            <a:r>
              <a:rPr lang="en" sz="1800" dirty="0">
                <a:latin typeface="Consolas"/>
                <a:ea typeface="Consolas"/>
                <a:cs typeface="Consolas"/>
                <a:sym typeface="Consolas"/>
              </a:rPr>
              <a:t>}</a:t>
            </a:r>
            <a:endParaRPr sz="1800" dirty="0">
              <a:latin typeface="Consolas"/>
              <a:ea typeface="Consolas"/>
              <a:cs typeface="Consolas"/>
              <a:sym typeface="Consolas"/>
            </a:endParaRPr>
          </a:p>
        </p:txBody>
      </p:sp>
      <p:sp>
        <p:nvSpPr>
          <p:cNvPr id="519" name="Google Shape;519;p6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Tareas</a:t>
            </a:r>
            <a:r>
              <a:rPr lang="en-US" dirty="0"/>
              <a:t> </a:t>
            </a:r>
            <a:r>
              <a:rPr lang="en-US" dirty="0" err="1"/>
              <a:t>comunes</a:t>
            </a:r>
            <a:r>
              <a:rPr lang="en-US" dirty="0"/>
              <a:t> de Gradle</a:t>
            </a:r>
            <a:endParaRPr dirty="0"/>
          </a:p>
        </p:txBody>
      </p:sp>
      <p:sp>
        <p:nvSpPr>
          <p:cNvPr id="525" name="Google Shape;525;p69"/>
          <p:cNvSpPr txBox="1">
            <a:spLocks noGrp="1"/>
          </p:cNvSpPr>
          <p:nvPr>
            <p:ph type="body" idx="1"/>
          </p:nvPr>
        </p:nvSpPr>
        <p:spPr>
          <a:xfrm>
            <a:off x="311700" y="1750500"/>
            <a:ext cx="8520600" cy="2007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Clean </a:t>
            </a:r>
            <a:endParaRPr sz="2200"/>
          </a:p>
          <a:p>
            <a:pPr marL="457200" lvl="0" indent="-368300" algn="l" rtl="0">
              <a:spcBef>
                <a:spcPts val="1000"/>
              </a:spcBef>
              <a:spcAft>
                <a:spcPts val="0"/>
              </a:spcAft>
              <a:buSzPts val="2200"/>
              <a:buChar char="●"/>
            </a:pPr>
            <a:r>
              <a:rPr lang="en" sz="2200"/>
              <a:t>Tasks </a:t>
            </a:r>
            <a:endParaRPr sz="2200"/>
          </a:p>
          <a:p>
            <a:pPr marL="457200" lvl="0" indent="-368300" algn="l" rtl="0">
              <a:spcBef>
                <a:spcPts val="1000"/>
              </a:spcBef>
              <a:spcAft>
                <a:spcPts val="1000"/>
              </a:spcAft>
              <a:buSzPts val="2200"/>
              <a:buChar char="●"/>
            </a:pPr>
            <a:r>
              <a:rPr lang="en" sz="2200"/>
              <a:t>InstallDebug</a:t>
            </a:r>
            <a:endParaRPr sz="2200"/>
          </a:p>
        </p:txBody>
      </p:sp>
      <p:sp>
        <p:nvSpPr>
          <p:cNvPr id="526" name="Google Shape;526;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532" name="Google Shape;532;p70"/>
          <p:cNvSpPr txBox="1"/>
          <p:nvPr/>
        </p:nvSpPr>
        <p:spPr>
          <a:xfrm>
            <a:off x="311700" y="0"/>
            <a:ext cx="8520600" cy="46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dirty="0">
                <a:solidFill>
                  <a:srgbClr val="FAFAFA"/>
                </a:solidFill>
                <a:latin typeface="Roboto"/>
                <a:ea typeface="Roboto"/>
                <a:cs typeface="Roboto"/>
                <a:sym typeface="Roboto"/>
              </a:rPr>
              <a:t>Accesibilidad</a:t>
            </a:r>
            <a:endParaRPr sz="5200" b="1" dirty="0">
              <a:solidFill>
                <a:srgbClr val="FAFAFA"/>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Accesibilidad</a:t>
            </a:r>
            <a:endParaRPr dirty="0"/>
          </a:p>
        </p:txBody>
      </p:sp>
      <p:sp>
        <p:nvSpPr>
          <p:cNvPr id="538" name="Google Shape;538;p7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539" name="Google Shape;539;p71"/>
          <p:cNvSpPr txBox="1"/>
          <p:nvPr/>
        </p:nvSpPr>
        <p:spPr>
          <a:xfrm>
            <a:off x="239647" y="1287605"/>
            <a:ext cx="7798500" cy="2777140"/>
          </a:xfrm>
          <a:prstGeom prst="rect">
            <a:avLst/>
          </a:prstGeom>
          <a:noFill/>
          <a:ln>
            <a:noFill/>
          </a:ln>
        </p:spPr>
        <p:txBody>
          <a:bodyPr spcFirstLastPara="1" wrap="square" lIns="91425" tIns="91425" rIns="91425" bIns="91425" anchor="ctr" anchorCtr="0">
            <a:spAutoFit/>
          </a:bodyPr>
          <a:lstStyle/>
          <a:p>
            <a:pPr marL="457200" lvl="0" indent="-368300">
              <a:lnSpc>
                <a:spcPct val="115000"/>
              </a:lnSpc>
              <a:buSzPts val="2200"/>
              <a:buFont typeface="Roboto"/>
              <a:buChar char="●"/>
            </a:pPr>
            <a:r>
              <a:rPr lang="es-ES" sz="2200" dirty="0">
                <a:latin typeface="Roboto"/>
                <a:ea typeface="Roboto"/>
                <a:cs typeface="Roboto"/>
                <a:sym typeface="Roboto"/>
              </a:rPr>
              <a:t>Se refiere a mejorar el diseño y la funcionalidad de su aplicación para que sea más fácil de usar para más personas, incluidas aquellas con discapacidades.</a:t>
            </a:r>
            <a:endParaRPr sz="2200" dirty="0">
              <a:latin typeface="Roboto"/>
              <a:ea typeface="Roboto"/>
              <a:cs typeface="Roboto"/>
              <a:sym typeface="Roboto"/>
            </a:endParaRPr>
          </a:p>
          <a:p>
            <a:pPr marL="457200" lvl="0" indent="-368300">
              <a:lnSpc>
                <a:spcPct val="115000"/>
              </a:lnSpc>
              <a:spcBef>
                <a:spcPts val="1000"/>
              </a:spcBef>
              <a:spcAft>
                <a:spcPts val="1000"/>
              </a:spcAft>
              <a:buClr>
                <a:schemeClr val="dk1"/>
              </a:buClr>
              <a:buSzPts val="2200"/>
              <a:buFont typeface="Roboto"/>
              <a:buChar char="●"/>
            </a:pPr>
            <a:r>
              <a:rPr lang="es-ES" sz="2200" dirty="0">
                <a:solidFill>
                  <a:schemeClr val="dk1"/>
                </a:solidFill>
                <a:latin typeface="Roboto"/>
                <a:ea typeface="Roboto"/>
                <a:cs typeface="Roboto"/>
                <a:sym typeface="Roboto"/>
              </a:rPr>
              <a:t>Hacer que su aplicación sea más accesible conduce a una mejor experiencia de usuario en general y beneficia a todos sus usuarios</a:t>
            </a:r>
            <a:endParaRPr sz="2200" dirty="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Haz que las aplicaciones sean más accesibles</a:t>
            </a:r>
            <a:endParaRPr dirty="0"/>
          </a:p>
        </p:txBody>
      </p:sp>
      <p:sp>
        <p:nvSpPr>
          <p:cNvPr id="545" name="Google Shape;545;p72"/>
          <p:cNvSpPr txBox="1">
            <a:spLocks noGrp="1"/>
          </p:cNvSpPr>
          <p:nvPr>
            <p:ph type="body" idx="1"/>
          </p:nvPr>
        </p:nvSpPr>
        <p:spPr>
          <a:xfrm>
            <a:off x="242075" y="1000075"/>
            <a:ext cx="8698500" cy="1691400"/>
          </a:xfrm>
          <a:prstGeom prst="rect">
            <a:avLst/>
          </a:prstGeom>
        </p:spPr>
        <p:txBody>
          <a:bodyPr spcFirstLastPara="1" wrap="square" lIns="91425" tIns="91425" rIns="91425" bIns="91425" anchor="t" anchorCtr="0">
            <a:noAutofit/>
          </a:bodyPr>
          <a:lstStyle/>
          <a:p>
            <a:pPr lvl="0" indent="-368300">
              <a:lnSpc>
                <a:spcPct val="100000"/>
              </a:lnSpc>
              <a:buSzPts val="2200"/>
              <a:buChar char="●"/>
            </a:pPr>
            <a:r>
              <a:rPr lang="es-ES" sz="2200" dirty="0"/>
              <a:t>Aumente la visibilidad del texto con la relación de contraste de color de primer plano y de fondo </a:t>
            </a:r>
            <a:r>
              <a:rPr lang="en" sz="2200" dirty="0"/>
              <a:t>:</a:t>
            </a:r>
            <a:endParaRPr sz="2200" dirty="0"/>
          </a:p>
          <a:p>
            <a:pPr lvl="1" indent="-368300">
              <a:lnSpc>
                <a:spcPct val="100000"/>
              </a:lnSpc>
              <a:spcBef>
                <a:spcPts val="0"/>
              </a:spcBef>
              <a:buSzPts val="2200"/>
              <a:buChar char="○"/>
            </a:pPr>
            <a:r>
              <a:rPr lang="en" sz="2200" dirty="0"/>
              <a:t>Por lo menos 4.5:1 </a:t>
            </a:r>
            <a:r>
              <a:rPr lang="es-ES" sz="2200" dirty="0"/>
              <a:t>para texto pequeño contra el fondo</a:t>
            </a:r>
            <a:endParaRPr sz="2200" dirty="0"/>
          </a:p>
          <a:p>
            <a:pPr lvl="1" indent="-368300">
              <a:lnSpc>
                <a:spcPct val="120000"/>
              </a:lnSpc>
              <a:spcBef>
                <a:spcPts val="0"/>
              </a:spcBef>
              <a:buSzPts val="2200"/>
              <a:buChar char="○"/>
            </a:pPr>
            <a:r>
              <a:rPr lang="en" sz="2200" dirty="0"/>
              <a:t>Por lo menos 3.0:1 </a:t>
            </a:r>
            <a:r>
              <a:rPr lang="es-ES" sz="2200" dirty="0"/>
              <a:t>para texto grande contra el fondo</a:t>
            </a:r>
            <a:endParaRPr sz="2200" dirty="0"/>
          </a:p>
          <a:p>
            <a:pPr lvl="0" indent="-368300">
              <a:lnSpc>
                <a:spcPct val="100000"/>
              </a:lnSpc>
              <a:buSzPts val="2200"/>
              <a:buChar char="●"/>
            </a:pPr>
            <a:r>
              <a:rPr lang="en-US" sz="2200" dirty="0"/>
              <a:t>Use </a:t>
            </a:r>
            <a:r>
              <a:rPr lang="en-US" sz="2200" dirty="0" err="1"/>
              <a:t>controles</a:t>
            </a:r>
            <a:r>
              <a:rPr lang="en-US" sz="2200" dirty="0"/>
              <a:t> </a:t>
            </a:r>
            <a:r>
              <a:rPr lang="en-US" sz="2200" dirty="0" err="1"/>
              <a:t>grandes</a:t>
            </a:r>
            <a:r>
              <a:rPr lang="en-US" sz="2200" dirty="0"/>
              <a:t> y simples</a:t>
            </a:r>
            <a:endParaRPr sz="2200" dirty="0">
              <a:solidFill>
                <a:schemeClr val="dk1"/>
              </a:solidFill>
            </a:endParaRPr>
          </a:p>
          <a:p>
            <a:pPr lvl="1" indent="-368300">
              <a:lnSpc>
                <a:spcPct val="120000"/>
              </a:lnSpc>
              <a:spcBef>
                <a:spcPts val="0"/>
              </a:spcBef>
              <a:buSzPts val="2200"/>
              <a:buChar char="○"/>
            </a:pPr>
            <a:r>
              <a:rPr lang="es-ES" sz="2200" dirty="0">
                <a:solidFill>
                  <a:schemeClr val="dk1"/>
                </a:solidFill>
              </a:rPr>
              <a:t>El tamaño del objetivo táctil debe ser al menos 48dp x 48dp</a:t>
            </a:r>
            <a:endParaRPr sz="2200" dirty="0"/>
          </a:p>
          <a:p>
            <a:pPr lvl="0" indent="-368300">
              <a:lnSpc>
                <a:spcPct val="100000"/>
              </a:lnSpc>
              <a:buSzPts val="2200"/>
              <a:buChar char="●"/>
            </a:pPr>
            <a:r>
              <a:rPr lang="es-ES" sz="2200" dirty="0"/>
              <a:t>Describe cada elemento de la interfaz de usuario</a:t>
            </a:r>
            <a:endParaRPr sz="2200" dirty="0"/>
          </a:p>
          <a:p>
            <a:pPr lvl="1" indent="-368300">
              <a:lnSpc>
                <a:spcPct val="120000"/>
              </a:lnSpc>
              <a:spcBef>
                <a:spcPts val="0"/>
              </a:spcBef>
              <a:buSzPts val="2200"/>
              <a:buChar char="○"/>
            </a:pPr>
            <a:r>
              <a:rPr lang="es-ES" sz="2200" dirty="0"/>
              <a:t>Establecer la descripción del contenido en imágenes y controles</a:t>
            </a:r>
            <a:r>
              <a:rPr lang="en" sz="2200" dirty="0"/>
              <a:t> </a:t>
            </a:r>
            <a:endParaRPr sz="2200" dirty="0"/>
          </a:p>
          <a:p>
            <a:pPr marL="457200" lvl="0" indent="0" algn="l" rtl="0">
              <a:lnSpc>
                <a:spcPct val="120000"/>
              </a:lnSpc>
              <a:spcBef>
                <a:spcPts val="1000"/>
              </a:spcBef>
              <a:spcAft>
                <a:spcPts val="0"/>
              </a:spcAft>
              <a:buNone/>
            </a:pPr>
            <a:endParaRPr sz="22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Escáner</a:t>
            </a:r>
            <a:r>
              <a:rPr lang="en-US" dirty="0"/>
              <a:t> de </a:t>
            </a:r>
            <a:r>
              <a:rPr lang="en-US" dirty="0" err="1"/>
              <a:t>accesibilidad</a:t>
            </a:r>
            <a:endParaRPr dirty="0"/>
          </a:p>
        </p:txBody>
      </p:sp>
      <p:sp>
        <p:nvSpPr>
          <p:cNvPr id="551" name="Google Shape;551;p73"/>
          <p:cNvSpPr txBox="1">
            <a:spLocks noGrp="1"/>
          </p:cNvSpPr>
          <p:nvPr>
            <p:ph type="body" idx="1"/>
          </p:nvPr>
        </p:nvSpPr>
        <p:spPr>
          <a:xfrm>
            <a:off x="311700" y="1265800"/>
            <a:ext cx="6207300" cy="2995800"/>
          </a:xfrm>
          <a:prstGeom prst="rect">
            <a:avLst/>
          </a:prstGeom>
        </p:spPr>
        <p:txBody>
          <a:bodyPr spcFirstLastPara="1" wrap="square" lIns="91425" tIns="91425" rIns="91425" bIns="91425" anchor="t" anchorCtr="0">
            <a:noAutofit/>
          </a:bodyPr>
          <a:lstStyle/>
          <a:p>
            <a:pPr marL="0" lvl="0" indent="0">
              <a:lnSpc>
                <a:spcPct val="100000"/>
              </a:lnSpc>
              <a:spcBef>
                <a:spcPts val="0"/>
              </a:spcBef>
              <a:buNone/>
            </a:pPr>
            <a:r>
              <a:rPr lang="es-ES" sz="2200" dirty="0"/>
              <a:t>Herramienta que escanea su pantalla y sugiere mejoras para hacer su aplicación más accesible, basada en </a:t>
            </a:r>
            <a:r>
              <a:rPr lang="en" sz="2200" dirty="0"/>
              <a:t>:</a:t>
            </a:r>
            <a:endParaRPr sz="2200" dirty="0"/>
          </a:p>
          <a:p>
            <a:pPr marL="457200" marR="0" lvl="0" indent="-368300" algn="l" rtl="0">
              <a:lnSpc>
                <a:spcPct val="115000"/>
              </a:lnSpc>
              <a:spcBef>
                <a:spcPts val="600"/>
              </a:spcBef>
              <a:spcAft>
                <a:spcPts val="0"/>
              </a:spcAft>
              <a:buSzPts val="2200"/>
              <a:buChar char="●"/>
            </a:pPr>
            <a:r>
              <a:rPr lang="en" sz="2200" dirty="0"/>
              <a:t>Content labels </a:t>
            </a:r>
            <a:endParaRPr sz="2200" dirty="0"/>
          </a:p>
          <a:p>
            <a:pPr marL="457200" marR="0" lvl="0" indent="-368300" algn="l" rtl="0">
              <a:lnSpc>
                <a:spcPct val="115000"/>
              </a:lnSpc>
              <a:spcBef>
                <a:spcPts val="0"/>
              </a:spcBef>
              <a:spcAft>
                <a:spcPts val="0"/>
              </a:spcAft>
              <a:buSzPts val="2200"/>
              <a:buChar char="●"/>
            </a:pPr>
            <a:r>
              <a:rPr lang="en" sz="2200" dirty="0"/>
              <a:t>Touch target sizes </a:t>
            </a:r>
            <a:endParaRPr sz="2200" dirty="0"/>
          </a:p>
          <a:p>
            <a:pPr marL="457200" marR="0" lvl="0" indent="-368300" algn="l" rtl="0">
              <a:lnSpc>
                <a:spcPct val="115000"/>
              </a:lnSpc>
              <a:spcBef>
                <a:spcPts val="0"/>
              </a:spcBef>
              <a:spcAft>
                <a:spcPts val="0"/>
              </a:spcAft>
              <a:buSzPts val="2200"/>
              <a:buChar char="●"/>
            </a:pPr>
            <a:r>
              <a:rPr lang="en" sz="2200" dirty="0"/>
              <a:t>Clickable views</a:t>
            </a:r>
            <a:endParaRPr sz="2200" dirty="0"/>
          </a:p>
          <a:p>
            <a:pPr marL="457200" marR="0" lvl="0" indent="-368300" algn="l" rtl="0">
              <a:lnSpc>
                <a:spcPct val="115000"/>
              </a:lnSpc>
              <a:spcBef>
                <a:spcPts val="0"/>
              </a:spcBef>
              <a:spcAft>
                <a:spcPts val="0"/>
              </a:spcAft>
              <a:buSzPts val="2200"/>
              <a:buChar char="●"/>
            </a:pPr>
            <a:r>
              <a:rPr lang="en" sz="2200" dirty="0"/>
              <a:t>Text and image contrast </a:t>
            </a:r>
            <a:endParaRPr sz="1200" dirty="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2200" dirty="0"/>
          </a:p>
          <a:p>
            <a:pPr marL="0" lvl="0" indent="0" algn="l" rtl="0">
              <a:lnSpc>
                <a:spcPct val="115000"/>
              </a:lnSpc>
              <a:spcBef>
                <a:spcPts val="1000"/>
              </a:spcBef>
              <a:spcAft>
                <a:spcPts val="1000"/>
              </a:spcAft>
              <a:buNone/>
            </a:pPr>
            <a:endParaRPr sz="2200" dirty="0"/>
          </a:p>
        </p:txBody>
      </p:sp>
      <p:sp>
        <p:nvSpPr>
          <p:cNvPr id="552" name="Google Shape;552;p7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pic>
        <p:nvPicPr>
          <p:cNvPr id="553" name="Google Shape;553;p73"/>
          <p:cNvPicPr preferRelativeResize="0"/>
          <p:nvPr/>
        </p:nvPicPr>
        <p:blipFill>
          <a:blip r:embed="rId3">
            <a:alphaModFix/>
          </a:blip>
          <a:stretch>
            <a:fillRect/>
          </a:stretch>
        </p:blipFill>
        <p:spPr>
          <a:xfrm>
            <a:off x="6515000" y="1113400"/>
            <a:ext cx="2076300" cy="32561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Ejemplo de escáner de accesibilidad</a:t>
            </a:r>
            <a:endParaRPr dirty="0"/>
          </a:p>
        </p:txBody>
      </p:sp>
      <p:sp>
        <p:nvSpPr>
          <p:cNvPr id="559" name="Google Shape;559;p7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pic>
        <p:nvPicPr>
          <p:cNvPr id="560" name="Google Shape;560;p74"/>
          <p:cNvPicPr preferRelativeResize="0"/>
          <p:nvPr/>
        </p:nvPicPr>
        <p:blipFill>
          <a:blip r:embed="rId3">
            <a:alphaModFix/>
          </a:blip>
          <a:stretch>
            <a:fillRect/>
          </a:stretch>
        </p:blipFill>
        <p:spPr>
          <a:xfrm>
            <a:off x="2476950" y="1056325"/>
            <a:ext cx="1856338" cy="3422121"/>
          </a:xfrm>
          <a:prstGeom prst="rect">
            <a:avLst/>
          </a:prstGeom>
          <a:noFill/>
          <a:ln w="9525" cap="flat" cmpd="sng">
            <a:solidFill>
              <a:srgbClr val="CCCCCC"/>
            </a:solidFill>
            <a:prstDash val="solid"/>
            <a:round/>
            <a:headEnd type="none" w="sm" len="sm"/>
            <a:tailEnd type="none" w="sm" len="sm"/>
          </a:ln>
        </p:spPr>
      </p:pic>
      <p:pic>
        <p:nvPicPr>
          <p:cNvPr id="561" name="Google Shape;561;p74"/>
          <p:cNvPicPr preferRelativeResize="0"/>
          <p:nvPr/>
        </p:nvPicPr>
        <p:blipFill>
          <a:blip r:embed="rId4">
            <a:alphaModFix/>
          </a:blip>
          <a:stretch>
            <a:fillRect/>
          </a:stretch>
        </p:blipFill>
        <p:spPr>
          <a:xfrm>
            <a:off x="4636900" y="1106025"/>
            <a:ext cx="1836946" cy="3379252"/>
          </a:xfrm>
          <a:prstGeom prst="rect">
            <a:avLst/>
          </a:prstGeom>
          <a:noFill/>
          <a:ln w="9525" cap="flat" cmpd="sng">
            <a:solidFill>
              <a:srgbClr val="CCCCCC"/>
            </a:solidFill>
            <a:prstDash val="solid"/>
            <a:round/>
            <a:headEnd type="none" w="sm" len="sm"/>
            <a:tailEnd type="none" w="sm" len="sm"/>
          </a:ln>
        </p:spPr>
      </p:pic>
      <p:pic>
        <p:nvPicPr>
          <p:cNvPr id="562" name="Google Shape;562;p74"/>
          <p:cNvPicPr preferRelativeResize="0"/>
          <p:nvPr/>
        </p:nvPicPr>
        <p:blipFill>
          <a:blip r:embed="rId5">
            <a:alphaModFix/>
          </a:blip>
          <a:stretch>
            <a:fillRect/>
          </a:stretch>
        </p:blipFill>
        <p:spPr>
          <a:xfrm>
            <a:off x="411075" y="1106037"/>
            <a:ext cx="1689624" cy="3379231"/>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Agregar</a:t>
            </a:r>
            <a:r>
              <a:rPr lang="en-US" dirty="0"/>
              <a:t> </a:t>
            </a:r>
            <a:r>
              <a:rPr lang="en-US" dirty="0" err="1"/>
              <a:t>etiquetas</a:t>
            </a:r>
            <a:r>
              <a:rPr lang="en-US" dirty="0"/>
              <a:t> de </a:t>
            </a:r>
            <a:r>
              <a:rPr lang="en-US" dirty="0" err="1"/>
              <a:t>contenido</a:t>
            </a:r>
            <a:endParaRPr dirty="0"/>
          </a:p>
        </p:txBody>
      </p:sp>
      <p:sp>
        <p:nvSpPr>
          <p:cNvPr id="568" name="Google Shape;568;p75"/>
          <p:cNvSpPr txBox="1">
            <a:spLocks noGrp="1"/>
          </p:cNvSpPr>
          <p:nvPr>
            <p:ph type="body" idx="1"/>
          </p:nvPr>
        </p:nvSpPr>
        <p:spPr>
          <a:xfrm>
            <a:off x="235500" y="1207000"/>
            <a:ext cx="8520600" cy="2857800"/>
          </a:xfrm>
          <a:prstGeom prst="rect">
            <a:avLst/>
          </a:prstGeom>
        </p:spPr>
        <p:txBody>
          <a:bodyPr spcFirstLastPara="1" wrap="square" lIns="91425" tIns="91425" rIns="91425" bIns="91425" anchor="t" anchorCtr="0">
            <a:noAutofit/>
          </a:bodyPr>
          <a:lstStyle/>
          <a:p>
            <a:pPr lvl="0" indent="-368300">
              <a:spcBef>
                <a:spcPts val="0"/>
              </a:spcBef>
              <a:buSzPts val="2200"/>
              <a:buChar char="●"/>
            </a:pPr>
            <a:r>
              <a:rPr lang="es-ES" sz="2200" dirty="0"/>
              <a:t>Establecer el atributo </a:t>
            </a:r>
            <a:r>
              <a:rPr lang="es-ES" sz="2200" dirty="0" err="1"/>
              <a:t>contentDescription</a:t>
            </a:r>
            <a:r>
              <a:rPr lang="es-ES" sz="2200" dirty="0"/>
              <a:t> → leer en voz alta por el lector de pantalla</a:t>
            </a:r>
            <a:endParaRPr sz="800" dirty="0"/>
          </a:p>
          <a:p>
            <a:pPr marL="0" lvl="0" indent="0" algn="l" rtl="0">
              <a:spcBef>
                <a:spcPts val="600"/>
              </a:spcBef>
              <a:spcAft>
                <a:spcPts val="0"/>
              </a:spcAft>
              <a:buNone/>
            </a:pPr>
            <a:endParaRPr sz="800" dirty="0"/>
          </a:p>
          <a:p>
            <a:pPr marL="457200" lvl="0" indent="0" algn="l" rtl="0">
              <a:spcBef>
                <a:spcPts val="60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&lt;ImageView</a:t>
            </a:r>
            <a:endParaRPr sz="1800" dirty="0">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android:contentDescription=</a:t>
            </a:r>
            <a:r>
              <a:rPr lang="en" sz="1800" dirty="0">
                <a:solidFill>
                  <a:srgbClr val="388E3C"/>
                </a:solidFill>
                <a:latin typeface="Consolas"/>
                <a:ea typeface="Consolas"/>
                <a:cs typeface="Consolas"/>
                <a:sym typeface="Consolas"/>
              </a:rPr>
              <a:t>"@string/stop_sign"</a:t>
            </a:r>
            <a:r>
              <a:rPr lang="en" sz="1800" dirty="0">
                <a:solidFill>
                  <a:schemeClr val="dk1"/>
                </a:solidFill>
                <a:latin typeface="Consolas"/>
                <a:ea typeface="Consolas"/>
                <a:cs typeface="Consolas"/>
                <a:sym typeface="Consolas"/>
              </a:rPr>
              <a:t> /&gt;</a:t>
            </a:r>
            <a:endParaRPr sz="1800" dirty="0">
              <a:solidFill>
                <a:schemeClr val="dk1"/>
              </a:solidFill>
              <a:latin typeface="Consolas"/>
              <a:ea typeface="Consolas"/>
              <a:cs typeface="Consolas"/>
              <a:sym typeface="Consolas"/>
            </a:endParaRPr>
          </a:p>
          <a:p>
            <a:pPr marL="457200" lvl="0" indent="0" algn="l" rtl="0">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lvl="0" indent="-368300">
              <a:spcBef>
                <a:spcPts val="0"/>
              </a:spcBef>
              <a:buClr>
                <a:schemeClr val="dk1"/>
              </a:buClr>
              <a:buSzPts val="2200"/>
              <a:buChar char="●"/>
            </a:pPr>
            <a:r>
              <a:rPr lang="es-ES" sz="2200" dirty="0">
                <a:solidFill>
                  <a:schemeClr val="dk1"/>
                </a:solidFill>
              </a:rPr>
              <a:t>El texto en </a:t>
            </a:r>
            <a:r>
              <a:rPr lang="es-ES" sz="2200" dirty="0" err="1">
                <a:solidFill>
                  <a:schemeClr val="dk1"/>
                </a:solidFill>
              </a:rPr>
              <a:t>TextView</a:t>
            </a:r>
            <a:r>
              <a:rPr lang="es-ES" sz="2200" dirty="0">
                <a:solidFill>
                  <a:schemeClr val="dk1"/>
                </a:solidFill>
              </a:rPr>
              <a:t> ya se proporciona a los servicios de accesibilidad, no se necesita una etiqueta adicional</a:t>
            </a:r>
            <a:endParaRPr sz="2200" dirty="0">
              <a:solidFill>
                <a:schemeClr val="dk1"/>
              </a:solidFill>
            </a:endParaRPr>
          </a:p>
          <a:p>
            <a:pPr marL="0" lvl="0" indent="0" algn="l" rtl="0">
              <a:spcBef>
                <a:spcPts val="600"/>
              </a:spcBef>
              <a:spcAft>
                <a:spcPts val="0"/>
              </a:spcAft>
              <a:buClr>
                <a:schemeClr val="dk1"/>
              </a:buClr>
              <a:buSzPts val="1100"/>
              <a:buFont typeface="Arial"/>
              <a:buNone/>
            </a:pPr>
            <a:endParaRPr sz="1800" dirty="0">
              <a:solidFill>
                <a:schemeClr val="dk1"/>
              </a:solidFill>
              <a:latin typeface="Arial"/>
              <a:ea typeface="Arial"/>
              <a:cs typeface="Arial"/>
              <a:sym typeface="Arial"/>
            </a:endParaRPr>
          </a:p>
          <a:p>
            <a:pPr marL="0" lvl="0" indent="0" algn="l" rtl="0">
              <a:spcBef>
                <a:spcPts val="0"/>
              </a:spcBef>
              <a:spcAft>
                <a:spcPts val="600"/>
              </a:spcAft>
              <a:buClr>
                <a:schemeClr val="dk1"/>
              </a:buClr>
              <a:buSzPts val="1100"/>
              <a:buFont typeface="Arial"/>
              <a:buNone/>
            </a:pPr>
            <a:endParaRPr sz="1800" dirty="0">
              <a:solidFill>
                <a:srgbClr val="1C4587"/>
              </a:solidFill>
            </a:endParaRPr>
          </a:p>
        </p:txBody>
      </p:sp>
      <p:sp>
        <p:nvSpPr>
          <p:cNvPr id="569" name="Google Shape;569;p7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Crear un nuevo proyecto</a:t>
            </a:r>
            <a:endParaRPr dirty="0"/>
          </a:p>
        </p:txBody>
      </p:sp>
      <p:sp>
        <p:nvSpPr>
          <p:cNvPr id="115" name="Google Shape;115;p2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16" name="Google Shape;116;p22"/>
          <p:cNvPicPr preferRelativeResize="0"/>
          <p:nvPr/>
        </p:nvPicPr>
        <p:blipFill>
          <a:blip r:embed="rId3">
            <a:alphaModFix/>
          </a:blip>
          <a:stretch>
            <a:fillRect/>
          </a:stretch>
        </p:blipFill>
        <p:spPr>
          <a:xfrm>
            <a:off x="2382175" y="1098770"/>
            <a:ext cx="4379656" cy="331409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a:t>No se </a:t>
            </a:r>
            <a:r>
              <a:rPr lang="en-US" dirty="0" err="1"/>
              <a:t>necesita</a:t>
            </a:r>
            <a:r>
              <a:rPr lang="en-US" dirty="0"/>
              <a:t> </a:t>
            </a:r>
            <a:r>
              <a:rPr lang="en-US" dirty="0" err="1"/>
              <a:t>etiqueta</a:t>
            </a:r>
            <a:r>
              <a:rPr lang="en-US" dirty="0"/>
              <a:t> de </a:t>
            </a:r>
            <a:r>
              <a:rPr lang="en-US" dirty="0" err="1"/>
              <a:t>contenido</a:t>
            </a:r>
            <a:endParaRPr dirty="0"/>
          </a:p>
        </p:txBody>
      </p:sp>
      <p:sp>
        <p:nvSpPr>
          <p:cNvPr id="575" name="Google Shape;575;p7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576" name="Google Shape;576;p76"/>
          <p:cNvSpPr txBox="1">
            <a:spLocks noGrp="1"/>
          </p:cNvSpPr>
          <p:nvPr>
            <p:ph type="body" idx="1"/>
          </p:nvPr>
        </p:nvSpPr>
        <p:spPr>
          <a:xfrm>
            <a:off x="235500" y="1583175"/>
            <a:ext cx="8179200" cy="2847300"/>
          </a:xfrm>
          <a:prstGeom prst="rect">
            <a:avLst/>
          </a:prstGeom>
        </p:spPr>
        <p:txBody>
          <a:bodyPr spcFirstLastPara="1" wrap="square" lIns="91425" tIns="91425" rIns="91425" bIns="91425" anchor="t" anchorCtr="0">
            <a:noAutofit/>
          </a:bodyPr>
          <a:lstStyle/>
          <a:p>
            <a:pPr lvl="0" indent="-368300">
              <a:spcBef>
                <a:spcPts val="0"/>
              </a:spcBef>
              <a:buClr>
                <a:schemeClr val="dk1"/>
              </a:buClr>
              <a:buSzPts val="2200"/>
              <a:buChar char="●"/>
            </a:pPr>
            <a:r>
              <a:rPr lang="es-ES" sz="2200" dirty="0">
                <a:solidFill>
                  <a:schemeClr val="dk1"/>
                </a:solidFill>
              </a:rPr>
              <a:t>Para elementos gráficos que son puramente decorativos, puede establecer</a:t>
            </a:r>
            <a:endParaRPr sz="2200" dirty="0">
              <a:solidFill>
                <a:schemeClr val="dk1"/>
              </a:solidFill>
            </a:endParaRPr>
          </a:p>
          <a:p>
            <a:pPr marL="0" lvl="0" indent="457200" algn="l" rtl="0">
              <a:lnSpc>
                <a:spcPct val="115000"/>
              </a:lnSpc>
              <a:spcBef>
                <a:spcPts val="600"/>
              </a:spcBef>
              <a:spcAft>
                <a:spcPts val="0"/>
              </a:spcAft>
              <a:buNone/>
            </a:pPr>
            <a:r>
              <a:rPr lang="en" sz="2000" dirty="0">
                <a:solidFill>
                  <a:schemeClr val="dk1"/>
                </a:solidFill>
                <a:latin typeface="Courier New"/>
                <a:ea typeface="Courier New"/>
                <a:cs typeface="Courier New"/>
                <a:sym typeface="Courier New"/>
              </a:rPr>
              <a:t>android:importantForAccessibility=</a:t>
            </a:r>
            <a:r>
              <a:rPr lang="en" sz="2000" dirty="0">
                <a:solidFill>
                  <a:srgbClr val="388E3C"/>
                </a:solidFill>
                <a:latin typeface="Courier New"/>
                <a:ea typeface="Courier New"/>
                <a:cs typeface="Courier New"/>
                <a:sym typeface="Courier New"/>
              </a:rPr>
              <a:t>"no"</a:t>
            </a:r>
            <a:r>
              <a:rPr lang="en" sz="2000" dirty="0">
                <a:solidFill>
                  <a:schemeClr val="dk1"/>
                </a:solidFill>
                <a:latin typeface="Courier New"/>
                <a:ea typeface="Courier New"/>
                <a:cs typeface="Courier New"/>
                <a:sym typeface="Courier New"/>
              </a:rPr>
              <a:t> </a:t>
            </a:r>
            <a:endParaRPr sz="800" dirty="0">
              <a:solidFill>
                <a:schemeClr val="dk1"/>
              </a:solidFill>
              <a:latin typeface="Courier New"/>
              <a:ea typeface="Courier New"/>
              <a:cs typeface="Courier New"/>
              <a:sym typeface="Courier New"/>
            </a:endParaRPr>
          </a:p>
          <a:p>
            <a:pPr marL="457200" lvl="0" indent="0" algn="l" rtl="0">
              <a:lnSpc>
                <a:spcPct val="115000"/>
              </a:lnSpc>
              <a:spcBef>
                <a:spcPts val="600"/>
              </a:spcBef>
              <a:spcAft>
                <a:spcPts val="0"/>
              </a:spcAft>
              <a:buNone/>
            </a:pPr>
            <a:endParaRPr sz="800" dirty="0">
              <a:solidFill>
                <a:schemeClr val="dk1"/>
              </a:solidFill>
              <a:latin typeface="Courier New"/>
              <a:ea typeface="Courier New"/>
              <a:cs typeface="Courier New"/>
              <a:sym typeface="Courier New"/>
            </a:endParaRPr>
          </a:p>
          <a:p>
            <a:pPr lvl="0" indent="-368300">
              <a:spcBef>
                <a:spcPts val="600"/>
              </a:spcBef>
              <a:spcAft>
                <a:spcPts val="600"/>
              </a:spcAft>
              <a:buClr>
                <a:schemeClr val="dk1"/>
              </a:buClr>
              <a:buSzPts val="2200"/>
              <a:buChar char="●"/>
            </a:pPr>
            <a:r>
              <a:rPr lang="es-ES" sz="2200" dirty="0">
                <a:solidFill>
                  <a:schemeClr val="dk1"/>
                </a:solidFill>
              </a:rPr>
              <a:t>Eliminar anuncios innecesarios es mejor para el usuario</a:t>
            </a:r>
            <a:endParaRPr sz="2000" dirty="0">
              <a:solidFill>
                <a:srgbClr val="1C458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TalkBack</a:t>
            </a:r>
            <a:endParaRPr/>
          </a:p>
        </p:txBody>
      </p:sp>
      <p:sp>
        <p:nvSpPr>
          <p:cNvPr id="582" name="Google Shape;582;p77"/>
          <p:cNvSpPr txBox="1">
            <a:spLocks noGrp="1"/>
          </p:cNvSpPr>
          <p:nvPr>
            <p:ph type="body" idx="1"/>
          </p:nvPr>
        </p:nvSpPr>
        <p:spPr>
          <a:xfrm>
            <a:off x="242475" y="1516775"/>
            <a:ext cx="8520600" cy="2930700"/>
          </a:xfrm>
          <a:prstGeom prst="rect">
            <a:avLst/>
          </a:prstGeom>
        </p:spPr>
        <p:txBody>
          <a:bodyPr spcFirstLastPara="1" wrap="square" lIns="91425" tIns="91425" rIns="91425" bIns="91425" anchor="t" anchorCtr="0">
            <a:noAutofit/>
          </a:bodyPr>
          <a:lstStyle/>
          <a:p>
            <a:pPr lvl="0" indent="-368300">
              <a:spcBef>
                <a:spcPts val="0"/>
              </a:spcBef>
              <a:buSzPts val="2200"/>
              <a:buChar char="●"/>
            </a:pPr>
            <a:r>
              <a:rPr lang="en-US" sz="2200" dirty="0"/>
              <a:t>Lector de </a:t>
            </a:r>
            <a:r>
              <a:rPr lang="en-US" sz="2200" dirty="0" err="1"/>
              <a:t>pantalla</a:t>
            </a:r>
            <a:r>
              <a:rPr lang="en-US" sz="2200" dirty="0"/>
              <a:t> de Google </a:t>
            </a:r>
            <a:r>
              <a:rPr lang="en-US" sz="2200" dirty="0" err="1"/>
              <a:t>incluido</a:t>
            </a:r>
            <a:r>
              <a:rPr lang="en-US" sz="2200" dirty="0"/>
              <a:t> </a:t>
            </a:r>
            <a:r>
              <a:rPr lang="en-US" sz="2200" dirty="0" err="1"/>
              <a:t>en</a:t>
            </a:r>
            <a:r>
              <a:rPr lang="en-US" sz="2200" dirty="0"/>
              <a:t> </a:t>
            </a:r>
            <a:r>
              <a:rPr lang="en-US" sz="2200" dirty="0" err="1"/>
              <a:t>dispositivos</a:t>
            </a:r>
            <a:r>
              <a:rPr lang="en-US" sz="2200" dirty="0"/>
              <a:t> Android</a:t>
            </a:r>
            <a:endParaRPr sz="2200" dirty="0"/>
          </a:p>
          <a:p>
            <a:pPr lvl="0" indent="-368300">
              <a:buSzPts val="2200"/>
              <a:buChar char="●"/>
            </a:pPr>
            <a:r>
              <a:rPr lang="es-ES" sz="2200" dirty="0"/>
              <a:t>Proporciona comentarios hablados para que no tenga que mirar la pantalla para usar su dispositivo</a:t>
            </a:r>
            <a:endParaRPr sz="2200" dirty="0"/>
          </a:p>
          <a:p>
            <a:pPr lvl="0" indent="-368300">
              <a:buClr>
                <a:schemeClr val="dk1"/>
              </a:buClr>
              <a:buSzPts val="2200"/>
              <a:buChar char="●"/>
            </a:pPr>
            <a:r>
              <a:rPr lang="es-ES" sz="2200" dirty="0">
                <a:solidFill>
                  <a:schemeClr val="dk1"/>
                </a:solidFill>
              </a:rPr>
              <a:t>Le permite navegar por el dispositivo mediante gestos.</a:t>
            </a:r>
            <a:endParaRPr sz="2200" dirty="0">
              <a:solidFill>
                <a:schemeClr val="dk1"/>
              </a:solidFill>
            </a:endParaRPr>
          </a:p>
          <a:p>
            <a:pPr lvl="0" indent="-368300">
              <a:buClr>
                <a:schemeClr val="dk1"/>
              </a:buClr>
              <a:buSzPts val="2200"/>
              <a:buChar char="●"/>
            </a:pPr>
            <a:r>
              <a:rPr lang="es-ES" sz="2200" dirty="0">
                <a:solidFill>
                  <a:schemeClr val="dk1"/>
                </a:solidFill>
              </a:rPr>
              <a:t>Incluye teclado braille para Braille inglés unificado</a:t>
            </a:r>
            <a:endParaRPr sz="2200" dirty="0"/>
          </a:p>
        </p:txBody>
      </p:sp>
      <p:sp>
        <p:nvSpPr>
          <p:cNvPr id="583" name="Google Shape;583;p7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TalkBack ejemplo</a:t>
            </a:r>
            <a:endParaRPr dirty="0"/>
          </a:p>
        </p:txBody>
      </p:sp>
      <p:sp>
        <p:nvSpPr>
          <p:cNvPr id="589" name="Google Shape;589;p7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pic>
        <p:nvPicPr>
          <p:cNvPr id="590" name="Google Shape;590;p78"/>
          <p:cNvPicPr preferRelativeResize="0"/>
          <p:nvPr/>
        </p:nvPicPr>
        <p:blipFill rotWithShape="1">
          <a:blip r:embed="rId3">
            <a:alphaModFix/>
          </a:blip>
          <a:srcRect b="21098"/>
          <a:stretch/>
        </p:blipFill>
        <p:spPr>
          <a:xfrm>
            <a:off x="311700" y="1178974"/>
            <a:ext cx="1992249" cy="3231149"/>
          </a:xfrm>
          <a:prstGeom prst="rect">
            <a:avLst/>
          </a:prstGeom>
          <a:noFill/>
          <a:ln>
            <a:noFill/>
          </a:ln>
        </p:spPr>
      </p:pic>
      <p:pic>
        <p:nvPicPr>
          <p:cNvPr id="591" name="Google Shape;591;p78"/>
          <p:cNvPicPr preferRelativeResize="0"/>
          <p:nvPr/>
        </p:nvPicPr>
        <p:blipFill rotWithShape="1">
          <a:blip r:embed="rId4">
            <a:alphaModFix/>
          </a:blip>
          <a:srcRect b="12457"/>
          <a:stretch/>
        </p:blipFill>
        <p:spPr>
          <a:xfrm>
            <a:off x="2729738" y="1192900"/>
            <a:ext cx="1795676" cy="3231149"/>
          </a:xfrm>
          <a:prstGeom prst="rect">
            <a:avLst/>
          </a:prstGeom>
          <a:noFill/>
          <a:ln>
            <a:noFill/>
          </a:ln>
        </p:spPr>
      </p:pic>
      <p:cxnSp>
        <p:nvCxnSpPr>
          <p:cNvPr id="592" name="Google Shape;592;p78"/>
          <p:cNvCxnSpPr>
            <a:stCxn id="593" idx="1"/>
          </p:cNvCxnSpPr>
          <p:nvPr/>
        </p:nvCxnSpPr>
        <p:spPr>
          <a:xfrm flipH="1">
            <a:off x="4331863" y="2365364"/>
            <a:ext cx="489600" cy="271636"/>
          </a:xfrm>
          <a:prstGeom prst="straightConnector1">
            <a:avLst/>
          </a:prstGeom>
          <a:noFill/>
          <a:ln w="19050" cap="flat" cmpd="sng">
            <a:solidFill>
              <a:srgbClr val="4CAF50"/>
            </a:solidFill>
            <a:prstDash val="solid"/>
            <a:round/>
            <a:headEnd type="none" w="med" len="med"/>
            <a:tailEnd type="triangle" w="med" len="med"/>
          </a:ln>
        </p:spPr>
      </p:cxnSp>
      <p:sp>
        <p:nvSpPr>
          <p:cNvPr id="593" name="Google Shape;593;p78"/>
          <p:cNvSpPr txBox="1"/>
          <p:nvPr/>
        </p:nvSpPr>
        <p:spPr>
          <a:xfrm>
            <a:off x="4821463" y="1165050"/>
            <a:ext cx="2176200" cy="2400627"/>
          </a:xfrm>
          <a:prstGeom prst="rect">
            <a:avLst/>
          </a:prstGeom>
          <a:noFill/>
          <a:ln>
            <a:noFill/>
          </a:ln>
        </p:spPr>
        <p:txBody>
          <a:bodyPr spcFirstLastPara="1" wrap="square" lIns="91425" tIns="91425" rIns="91425" bIns="91425" anchor="t" anchorCtr="0">
            <a:spAutoFit/>
          </a:bodyPr>
          <a:lstStyle/>
          <a:p>
            <a:pPr lvl="0"/>
            <a:r>
              <a:rPr lang="es-ES" sz="2400" dirty="0">
                <a:latin typeface="Roboto"/>
                <a:ea typeface="Roboto"/>
                <a:cs typeface="Roboto"/>
                <a:sym typeface="Roboto"/>
              </a:rPr>
              <a:t>Lee texto en voz alta mientras el usuario navega por la pantalla</a:t>
            </a:r>
            <a:endParaRPr sz="2400" dirty="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Cambiar</a:t>
            </a:r>
            <a:r>
              <a:rPr lang="en-US" dirty="0"/>
              <a:t> </a:t>
            </a:r>
            <a:r>
              <a:rPr lang="en-US" dirty="0" err="1"/>
              <a:t>acceso</a:t>
            </a:r>
            <a:endParaRPr dirty="0"/>
          </a:p>
        </p:txBody>
      </p:sp>
      <p:sp>
        <p:nvSpPr>
          <p:cNvPr id="599" name="Google Shape;599;p79"/>
          <p:cNvSpPr txBox="1">
            <a:spLocks noGrp="1"/>
          </p:cNvSpPr>
          <p:nvPr>
            <p:ph type="body" idx="1"/>
          </p:nvPr>
        </p:nvSpPr>
        <p:spPr>
          <a:xfrm>
            <a:off x="255075" y="1313950"/>
            <a:ext cx="8520600" cy="2930700"/>
          </a:xfrm>
          <a:prstGeom prst="rect">
            <a:avLst/>
          </a:prstGeom>
        </p:spPr>
        <p:txBody>
          <a:bodyPr spcFirstLastPara="1" wrap="square" lIns="91425" tIns="91425" rIns="91425" bIns="91425" anchor="t" anchorCtr="0">
            <a:noAutofit/>
          </a:bodyPr>
          <a:lstStyle/>
          <a:p>
            <a:pPr lvl="0" indent="-368300">
              <a:spcBef>
                <a:spcPts val="0"/>
              </a:spcBef>
              <a:buClr>
                <a:schemeClr val="dk1"/>
              </a:buClr>
              <a:buSzPts val="2200"/>
              <a:buChar char="●"/>
            </a:pPr>
            <a:r>
              <a:rPr lang="es-ES" sz="2200" dirty="0"/>
              <a:t>Permite controlar el dispositivo usando uno o más interruptores en lugar de la pantalla táctil</a:t>
            </a:r>
            <a:endParaRPr sz="2200" dirty="0"/>
          </a:p>
          <a:p>
            <a:pPr lvl="0" indent="-368300">
              <a:buSzPts val="2200"/>
              <a:buChar char="●"/>
            </a:pPr>
            <a:r>
              <a:rPr lang="es-ES" sz="2200" dirty="0"/>
              <a:t>Escanea la interfaz de usuario de su aplicación y resalta cada elemento hasta que realiza una selección</a:t>
            </a:r>
            <a:endParaRPr sz="2200" dirty="0"/>
          </a:p>
          <a:p>
            <a:pPr lvl="0" indent="-368300">
              <a:buSzPts val="2200"/>
              <a:buChar char="●"/>
            </a:pPr>
            <a:r>
              <a:rPr lang="es-ES" sz="2200" dirty="0"/>
              <a:t>Úselo con un interruptor externo, un teclado externo o botones en el dispositivo Android (por ejemplo, botones de volumen)</a:t>
            </a:r>
            <a:endParaRPr sz="2200" dirty="0"/>
          </a:p>
          <a:p>
            <a:pPr marL="0" lvl="0" indent="0" algn="l" rtl="0">
              <a:lnSpc>
                <a:spcPct val="115000"/>
              </a:lnSpc>
              <a:spcBef>
                <a:spcPts val="1000"/>
              </a:spcBef>
              <a:spcAft>
                <a:spcPts val="1000"/>
              </a:spcAft>
              <a:buNone/>
            </a:pPr>
            <a:endParaRPr sz="2200" dirty="0"/>
          </a:p>
        </p:txBody>
      </p:sp>
      <p:sp>
        <p:nvSpPr>
          <p:cNvPr id="600" name="Google Shape;600;p7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a:t>Suite de </a:t>
            </a:r>
            <a:r>
              <a:rPr lang="en-US" dirty="0" err="1"/>
              <a:t>accesibilidad</a:t>
            </a:r>
            <a:r>
              <a:rPr lang="en-US" dirty="0"/>
              <a:t> de Android</a:t>
            </a:r>
            <a:endParaRPr dirty="0"/>
          </a:p>
        </p:txBody>
      </p:sp>
      <p:sp>
        <p:nvSpPr>
          <p:cNvPr id="606" name="Google Shape;606;p8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607" name="Google Shape;607;p80"/>
          <p:cNvSpPr txBox="1"/>
          <p:nvPr/>
        </p:nvSpPr>
        <p:spPr>
          <a:xfrm>
            <a:off x="7189975" y="1965075"/>
            <a:ext cx="38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608" name="Google Shape;608;p80"/>
          <p:cNvSpPr txBox="1"/>
          <p:nvPr/>
        </p:nvSpPr>
        <p:spPr>
          <a:xfrm>
            <a:off x="336050" y="1033281"/>
            <a:ext cx="6241800" cy="1480888"/>
          </a:xfrm>
          <a:prstGeom prst="rect">
            <a:avLst/>
          </a:prstGeom>
          <a:noFill/>
          <a:ln>
            <a:noFill/>
          </a:ln>
        </p:spPr>
        <p:txBody>
          <a:bodyPr spcFirstLastPara="1" wrap="square" lIns="91425" tIns="91425" rIns="91425" bIns="91425" anchor="ctr" anchorCtr="0">
            <a:spAutoFit/>
          </a:bodyPr>
          <a:lstStyle/>
          <a:p>
            <a:pPr lvl="0">
              <a:lnSpc>
                <a:spcPct val="115000"/>
              </a:lnSpc>
              <a:spcAft>
                <a:spcPts val="1000"/>
              </a:spcAft>
            </a:pPr>
            <a:r>
              <a:rPr lang="es-ES" sz="2200" dirty="0">
                <a:latin typeface="Roboto"/>
                <a:ea typeface="Roboto"/>
                <a:cs typeface="Roboto"/>
                <a:sym typeface="Roboto"/>
              </a:rPr>
              <a:t>Colección de aplicaciones de accesibilidad que lo ayudan a usar su dispositivo Android sin ojos o con un dispositivo de conmutación. Incluye </a:t>
            </a:r>
            <a:r>
              <a:rPr lang="en" sz="2200" dirty="0">
                <a:latin typeface="Roboto"/>
                <a:ea typeface="Roboto"/>
                <a:cs typeface="Roboto"/>
                <a:sym typeface="Roboto"/>
              </a:rPr>
              <a:t>:</a:t>
            </a:r>
            <a:endParaRPr sz="2200" dirty="0">
              <a:latin typeface="Roboto"/>
              <a:ea typeface="Roboto"/>
              <a:cs typeface="Roboto"/>
              <a:sym typeface="Roboto"/>
            </a:endParaRPr>
          </a:p>
        </p:txBody>
      </p:sp>
      <p:sp>
        <p:nvSpPr>
          <p:cNvPr id="609" name="Google Shape;609;p80"/>
          <p:cNvSpPr txBox="1"/>
          <p:nvPr/>
        </p:nvSpPr>
        <p:spPr>
          <a:xfrm>
            <a:off x="336050" y="2433050"/>
            <a:ext cx="3787500" cy="1844100"/>
          </a:xfrm>
          <a:prstGeom prst="rect">
            <a:avLst/>
          </a:prstGeom>
          <a:noFill/>
          <a:ln>
            <a:noFill/>
          </a:ln>
        </p:spPr>
        <p:txBody>
          <a:bodyPr spcFirstLastPara="1" wrap="square" lIns="91425" tIns="91425" rIns="91425" bIns="91425" anchor="ctr" anchorCtr="0">
            <a:spAutoFit/>
          </a:bodyPr>
          <a:lstStyle/>
          <a:p>
            <a:pPr marL="457200" marR="0" lvl="0" indent="-368300" algn="l" rtl="0">
              <a:lnSpc>
                <a:spcPct val="130000"/>
              </a:lnSpc>
              <a:spcBef>
                <a:spcPts val="0"/>
              </a:spcBef>
              <a:spcAft>
                <a:spcPts val="0"/>
              </a:spcAft>
              <a:buSzPts val="2200"/>
              <a:buFont typeface="Roboto"/>
              <a:buChar char="●"/>
            </a:pPr>
            <a:r>
              <a:rPr lang="en" sz="2200">
                <a:latin typeface="Roboto"/>
                <a:ea typeface="Roboto"/>
                <a:cs typeface="Roboto"/>
                <a:sym typeface="Roboto"/>
              </a:rPr>
              <a:t>Talkback screen reader</a:t>
            </a:r>
            <a:endParaRPr sz="2200">
              <a:latin typeface="Roboto"/>
              <a:ea typeface="Roboto"/>
              <a:cs typeface="Roboto"/>
              <a:sym typeface="Roboto"/>
            </a:endParaRPr>
          </a:p>
          <a:p>
            <a:pPr marL="457200" marR="0" lvl="0" indent="-368300" algn="l" rtl="0">
              <a:lnSpc>
                <a:spcPct val="130000"/>
              </a:lnSpc>
              <a:spcBef>
                <a:spcPts val="0"/>
              </a:spcBef>
              <a:spcAft>
                <a:spcPts val="0"/>
              </a:spcAft>
              <a:buSzPts val="2200"/>
              <a:buFont typeface="Roboto"/>
              <a:buChar char="●"/>
            </a:pPr>
            <a:r>
              <a:rPr lang="en" sz="2200">
                <a:latin typeface="Roboto"/>
                <a:ea typeface="Roboto"/>
                <a:cs typeface="Roboto"/>
                <a:sym typeface="Roboto"/>
              </a:rPr>
              <a:t>Switch Access</a:t>
            </a:r>
            <a:endParaRPr sz="2200">
              <a:latin typeface="Roboto"/>
              <a:ea typeface="Roboto"/>
              <a:cs typeface="Roboto"/>
              <a:sym typeface="Roboto"/>
            </a:endParaRPr>
          </a:p>
          <a:p>
            <a:pPr marL="457200" lvl="0" indent="-368300" algn="l" rtl="0">
              <a:lnSpc>
                <a:spcPct val="130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Accessibility Menu</a:t>
            </a:r>
            <a:endParaRPr sz="2200">
              <a:solidFill>
                <a:schemeClr val="dk1"/>
              </a:solidFill>
              <a:latin typeface="Roboto"/>
              <a:ea typeface="Roboto"/>
              <a:cs typeface="Roboto"/>
              <a:sym typeface="Roboto"/>
            </a:endParaRPr>
          </a:p>
          <a:p>
            <a:pPr marL="457200" lvl="0" indent="-368300" algn="l" rtl="0">
              <a:lnSpc>
                <a:spcPct val="130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Select to Speak</a:t>
            </a:r>
            <a:endParaRPr sz="2200">
              <a:latin typeface="Roboto"/>
              <a:ea typeface="Roboto"/>
              <a:cs typeface="Roboto"/>
              <a:sym typeface="Roboto"/>
            </a:endParaRPr>
          </a:p>
        </p:txBody>
      </p:sp>
      <p:pic>
        <p:nvPicPr>
          <p:cNvPr id="610" name="Google Shape;610;p80"/>
          <p:cNvPicPr preferRelativeResize="0"/>
          <p:nvPr/>
        </p:nvPicPr>
        <p:blipFill>
          <a:blip r:embed="rId3">
            <a:alphaModFix/>
          </a:blip>
          <a:stretch>
            <a:fillRect/>
          </a:stretch>
        </p:blipFill>
        <p:spPr>
          <a:xfrm>
            <a:off x="6885200" y="1122575"/>
            <a:ext cx="1868400" cy="3321590"/>
          </a:xfrm>
          <a:prstGeom prst="rect">
            <a:avLst/>
          </a:prstGeom>
          <a:noFill/>
          <a:ln>
            <a:noFill/>
          </a:ln>
        </p:spPr>
      </p:pic>
      <p:sp>
        <p:nvSpPr>
          <p:cNvPr id="611" name="Google Shape;611;p80"/>
          <p:cNvSpPr/>
          <p:nvPr/>
        </p:nvSpPr>
        <p:spPr>
          <a:xfrm>
            <a:off x="6885200" y="3254950"/>
            <a:ext cx="1774200" cy="3240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Recursos</a:t>
            </a:r>
            <a:r>
              <a:rPr lang="en-US" dirty="0"/>
              <a:t> de </a:t>
            </a:r>
            <a:r>
              <a:rPr lang="en-US" dirty="0" err="1"/>
              <a:t>accesibilidad</a:t>
            </a:r>
            <a:endParaRPr dirty="0"/>
          </a:p>
        </p:txBody>
      </p:sp>
      <p:sp>
        <p:nvSpPr>
          <p:cNvPr id="617" name="Google Shape;617;p81"/>
          <p:cNvSpPr txBox="1">
            <a:spLocks noGrp="1"/>
          </p:cNvSpPr>
          <p:nvPr>
            <p:ph type="body" idx="1"/>
          </p:nvPr>
        </p:nvSpPr>
        <p:spPr>
          <a:xfrm>
            <a:off x="311700" y="1587825"/>
            <a:ext cx="8520600" cy="1918500"/>
          </a:xfrm>
          <a:prstGeom prst="rect">
            <a:avLst/>
          </a:prstGeom>
        </p:spPr>
        <p:txBody>
          <a:bodyPr spcFirstLastPara="1" wrap="square" lIns="91425" tIns="91425" rIns="91425" bIns="91425" anchor="t" anchorCtr="0">
            <a:noAutofit/>
          </a:bodyPr>
          <a:lstStyle/>
          <a:p>
            <a:pPr lvl="0">
              <a:spcBef>
                <a:spcPts val="0"/>
              </a:spcBef>
              <a:buChar char="●"/>
            </a:pPr>
            <a:r>
              <a:rPr lang="en-US" u="sng" dirty="0">
                <a:solidFill>
                  <a:schemeClr val="hlink"/>
                </a:solidFill>
              </a:rPr>
              <a:t>Cree </a:t>
            </a:r>
            <a:r>
              <a:rPr lang="en-US" u="sng" dirty="0" err="1">
                <a:solidFill>
                  <a:schemeClr val="hlink"/>
                </a:solidFill>
              </a:rPr>
              <a:t>aplicaciones</a:t>
            </a:r>
            <a:r>
              <a:rPr lang="en-US" u="sng" dirty="0">
                <a:solidFill>
                  <a:schemeClr val="hlink"/>
                </a:solidFill>
              </a:rPr>
              <a:t> </a:t>
            </a:r>
            <a:r>
              <a:rPr lang="en-US" u="sng" dirty="0" err="1">
                <a:solidFill>
                  <a:schemeClr val="hlink"/>
                </a:solidFill>
              </a:rPr>
              <a:t>más</a:t>
            </a:r>
            <a:r>
              <a:rPr lang="en-US" u="sng" dirty="0">
                <a:solidFill>
                  <a:schemeClr val="hlink"/>
                </a:solidFill>
              </a:rPr>
              <a:t> </a:t>
            </a:r>
            <a:r>
              <a:rPr lang="en-US" u="sng" dirty="0" err="1">
                <a:solidFill>
                  <a:schemeClr val="hlink"/>
                </a:solidFill>
              </a:rPr>
              <a:t>accesibles</a:t>
            </a:r>
            <a:endParaRPr sz="2200" dirty="0"/>
          </a:p>
          <a:p>
            <a:pPr lvl="0" indent="-368300">
              <a:spcBef>
                <a:spcPts val="0"/>
              </a:spcBef>
              <a:buSzPts val="2200"/>
              <a:buChar char="●"/>
            </a:pPr>
            <a:r>
              <a:rPr lang="es-ES" sz="2200" u="sng" dirty="0">
                <a:solidFill>
                  <a:schemeClr val="hlink"/>
                </a:solidFill>
              </a:rPr>
              <a:t>Principios para mejorar la accesibilidad de las aplicaciones</a:t>
            </a:r>
            <a:endParaRPr sz="2200" dirty="0"/>
          </a:p>
          <a:p>
            <a:pPr lvl="0" indent="-368300">
              <a:spcBef>
                <a:spcPts val="0"/>
              </a:spcBef>
              <a:buSzPts val="2200"/>
              <a:buChar char="●"/>
            </a:pPr>
            <a:r>
              <a:rPr lang="es-ES" sz="2200" u="sng" dirty="0" err="1">
                <a:solidFill>
                  <a:schemeClr val="hlink"/>
                </a:solidFill>
              </a:rPr>
              <a:t>Codelab</a:t>
            </a:r>
            <a:r>
              <a:rPr lang="es-ES" sz="2200" u="sng" dirty="0">
                <a:solidFill>
                  <a:schemeClr val="hlink"/>
                </a:solidFill>
              </a:rPr>
              <a:t> básico de accesibilidad de Android</a:t>
            </a:r>
            <a:endParaRPr sz="2200" dirty="0"/>
          </a:p>
          <a:p>
            <a:pPr lvl="0" indent="-368300">
              <a:spcBef>
                <a:spcPts val="0"/>
              </a:spcBef>
              <a:buSzPts val="2200"/>
              <a:buChar char="●"/>
            </a:pPr>
            <a:r>
              <a:rPr lang="es-ES" sz="2200" u="sng" dirty="0">
                <a:solidFill>
                  <a:schemeClr val="hlink"/>
                </a:solidFill>
              </a:rPr>
              <a:t>Mejores prácticas de Material </a:t>
            </a:r>
            <a:r>
              <a:rPr lang="es-ES" sz="2200" u="sng" dirty="0" err="1">
                <a:solidFill>
                  <a:schemeClr val="hlink"/>
                </a:solidFill>
              </a:rPr>
              <a:t>Design</a:t>
            </a:r>
            <a:r>
              <a:rPr lang="es-ES" sz="2200" u="sng" dirty="0">
                <a:solidFill>
                  <a:schemeClr val="hlink"/>
                </a:solidFill>
              </a:rPr>
              <a:t> sobre accesibilidad</a:t>
            </a:r>
            <a:endParaRPr sz="2200" dirty="0"/>
          </a:p>
          <a:p>
            <a:pPr marL="0" lvl="0" indent="0" algn="l" rtl="0">
              <a:lnSpc>
                <a:spcPct val="115000"/>
              </a:lnSpc>
              <a:spcBef>
                <a:spcPts val="0"/>
              </a:spcBef>
              <a:spcAft>
                <a:spcPts val="0"/>
              </a:spcAft>
              <a:buNone/>
            </a:pPr>
            <a:endParaRPr sz="2200" dirty="0"/>
          </a:p>
        </p:txBody>
      </p:sp>
      <p:sp>
        <p:nvSpPr>
          <p:cNvPr id="618" name="Google Shape;618;p8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624" name="Google Shape;624;p82"/>
          <p:cNvSpPr txBox="1"/>
          <p:nvPr/>
        </p:nvSpPr>
        <p:spPr>
          <a:xfrm>
            <a:off x="311700" y="778200"/>
            <a:ext cx="8520600" cy="2088900"/>
          </a:xfrm>
          <a:prstGeom prst="rect">
            <a:avLst/>
          </a:prstGeom>
          <a:noFill/>
          <a:ln>
            <a:noFill/>
          </a:ln>
        </p:spPr>
        <p:txBody>
          <a:bodyPr spcFirstLastPara="1" wrap="square" lIns="91425" tIns="91425" rIns="91425" bIns="91425" anchor="b" anchorCtr="0">
            <a:noAutofit/>
          </a:bodyPr>
          <a:lstStyle/>
          <a:p>
            <a:pPr lvl="0" algn="ctr"/>
            <a:r>
              <a:rPr lang="en-US" sz="5200" b="1" dirty="0" err="1">
                <a:solidFill>
                  <a:srgbClr val="FAFAFA"/>
                </a:solidFill>
                <a:latin typeface="Roboto"/>
                <a:ea typeface="Roboto"/>
                <a:cs typeface="Roboto"/>
                <a:sym typeface="Roboto"/>
              </a:rPr>
              <a:t>Resumen</a:t>
            </a:r>
            <a:endParaRPr sz="5200" b="1" dirty="0">
              <a:solidFill>
                <a:srgbClr val="FAFAFA"/>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Resumen</a:t>
            </a:r>
            <a:endParaRPr dirty="0"/>
          </a:p>
        </p:txBody>
      </p:sp>
      <p:sp>
        <p:nvSpPr>
          <p:cNvPr id="630" name="Google Shape;630;p83"/>
          <p:cNvSpPr txBox="1">
            <a:spLocks noGrp="1"/>
          </p:cNvSpPr>
          <p:nvPr>
            <p:ph type="body" idx="1"/>
          </p:nvPr>
        </p:nvSpPr>
        <p:spPr>
          <a:xfrm>
            <a:off x="327300" y="1103262"/>
            <a:ext cx="8489400" cy="3025800"/>
          </a:xfrm>
          <a:prstGeom prst="rect">
            <a:avLst/>
          </a:prstGeom>
        </p:spPr>
        <p:txBody>
          <a:bodyPr spcFirstLastPara="1" wrap="square" lIns="91425" tIns="91425" rIns="91425" bIns="91425" anchor="t" anchorCtr="0">
            <a:noAutofit/>
          </a:bodyPr>
          <a:lstStyle/>
          <a:p>
            <a:pPr lvl="0" indent="-355600">
              <a:spcBef>
                <a:spcPts val="0"/>
              </a:spcBef>
              <a:buClr>
                <a:srgbClr val="1C4587"/>
              </a:buClr>
              <a:buSzPts val="2000"/>
              <a:buChar char="●"/>
            </a:pPr>
            <a:r>
              <a:rPr lang="es-ES" sz="2000" dirty="0">
                <a:solidFill>
                  <a:srgbClr val="1C4587"/>
                </a:solidFill>
              </a:rPr>
              <a:t>Utilice vistas y grupos de vistas para crear la interfaz de usuario de su aplicación</a:t>
            </a:r>
            <a:endParaRPr sz="2000" dirty="0">
              <a:solidFill>
                <a:srgbClr val="1C4587"/>
              </a:solidFill>
            </a:endParaRPr>
          </a:p>
          <a:p>
            <a:pPr lvl="0" indent="-355600">
              <a:spcBef>
                <a:spcPts val="600"/>
              </a:spcBef>
              <a:buClr>
                <a:srgbClr val="1C4587"/>
              </a:buClr>
              <a:buSzPts val="2000"/>
              <a:buChar char="●"/>
            </a:pPr>
            <a:r>
              <a:rPr lang="es-ES" sz="2000" dirty="0">
                <a:solidFill>
                  <a:srgbClr val="1C4587"/>
                </a:solidFill>
              </a:rPr>
              <a:t>Acceda a los recursos de su aplicación desde</a:t>
            </a:r>
            <a:r>
              <a:rPr lang="en" sz="2000" dirty="0">
                <a:solidFill>
                  <a:srgbClr val="1C4587"/>
                </a:solidFill>
                <a:uFill>
                  <a:noFill/>
                </a:uFill>
                <a:hlinkClick r:id="rId3" action="ppaction://hlinksldjump">
                  <a:extLst>
                    <a:ext uri="{A12FA001-AC4F-418D-AE19-62706E023703}">
                      <ahyp:hlinkClr xmlns:ahyp="http://schemas.microsoft.com/office/drawing/2018/hyperlinkcolor" val="tx"/>
                    </a:ext>
                  </a:extLst>
                </a:hlinkClick>
              </a:rPr>
              <a:t> </a:t>
            </a:r>
            <a:r>
              <a:rPr lang="en" sz="2000" dirty="0">
                <a:solidFill>
                  <a:srgbClr val="1C4587"/>
                </a:solidFill>
                <a:uFill>
                  <a:noFill/>
                </a:uFill>
                <a:latin typeface="Courier New"/>
                <a:ea typeface="Courier New"/>
                <a:cs typeface="Courier New"/>
                <a:sym typeface="Courier New"/>
                <a:hlinkClick r:id="rId3" action="ppaction://hlinksldjump">
                  <a:extLst>
                    <a:ext uri="{A12FA001-AC4F-418D-AE19-62706E023703}">
                      <ahyp:hlinkClr xmlns:ahyp="http://schemas.microsoft.com/office/drawing/2018/hyperlinkcolor" val="tx"/>
                    </a:ext>
                  </a:extLst>
                </a:hlinkClick>
              </a:rPr>
              <a:t>R.&lt;resource_type&gt;.&lt;resource_name&gt;</a:t>
            </a:r>
            <a:endParaRPr sz="2000" dirty="0">
              <a:solidFill>
                <a:srgbClr val="1C4587"/>
              </a:solidFill>
            </a:endParaRPr>
          </a:p>
          <a:p>
            <a:pPr lvl="0" indent="-355600">
              <a:spcBef>
                <a:spcPts val="600"/>
              </a:spcBef>
              <a:buClr>
                <a:srgbClr val="1C4587"/>
              </a:buClr>
              <a:buSzPts val="2000"/>
              <a:buChar char="●"/>
            </a:pPr>
            <a:r>
              <a:rPr lang="es-ES" sz="2000" dirty="0">
                <a:solidFill>
                  <a:srgbClr val="1C4587"/>
                </a:solidFill>
              </a:rPr>
              <a:t>Definir el comportamiento de la aplicación en la actividad (por ejemplo, registrar </a:t>
            </a:r>
            <a:r>
              <a:rPr lang="es-ES" sz="2000" dirty="0" err="1">
                <a:solidFill>
                  <a:srgbClr val="1C4587"/>
                </a:solidFill>
              </a:rPr>
              <a:t>OnClickListener</a:t>
            </a:r>
            <a:r>
              <a:rPr lang="es-ES" sz="2000" dirty="0">
                <a:solidFill>
                  <a:srgbClr val="1C4587"/>
                </a:solidFill>
              </a:rPr>
              <a:t>)</a:t>
            </a:r>
            <a:endParaRPr sz="2000" dirty="0">
              <a:solidFill>
                <a:srgbClr val="1C4587"/>
              </a:solidFill>
            </a:endParaRPr>
          </a:p>
          <a:p>
            <a:pPr lvl="0" indent="-355600">
              <a:spcBef>
                <a:spcPts val="600"/>
              </a:spcBef>
              <a:buClr>
                <a:srgbClr val="1C4587"/>
              </a:buClr>
              <a:buSzPts val="2000"/>
              <a:buChar char="●"/>
            </a:pPr>
            <a:r>
              <a:rPr lang="es-ES" sz="2000" dirty="0">
                <a:solidFill>
                  <a:srgbClr val="1C4587"/>
                </a:solidFill>
              </a:rPr>
              <a:t>Use </a:t>
            </a:r>
            <a:r>
              <a:rPr lang="es-ES" sz="2000" dirty="0" err="1">
                <a:solidFill>
                  <a:srgbClr val="1C4587"/>
                </a:solidFill>
              </a:rPr>
              <a:t>Gradle</a:t>
            </a:r>
            <a:r>
              <a:rPr lang="es-ES" sz="2000" dirty="0">
                <a:solidFill>
                  <a:srgbClr val="1C4587"/>
                </a:solidFill>
              </a:rPr>
              <a:t> como el sistema de compilación para crear su aplicación</a:t>
            </a:r>
            <a:endParaRPr sz="2000" dirty="0">
              <a:solidFill>
                <a:srgbClr val="1C4587"/>
              </a:solidFill>
            </a:endParaRPr>
          </a:p>
          <a:p>
            <a:pPr lvl="0" indent="-355600">
              <a:spcBef>
                <a:spcPts val="600"/>
              </a:spcBef>
              <a:spcAft>
                <a:spcPts val="600"/>
              </a:spcAft>
              <a:buClr>
                <a:srgbClr val="1C4587"/>
              </a:buClr>
              <a:buSzPts val="2000"/>
              <a:buChar char="●"/>
            </a:pPr>
            <a:r>
              <a:rPr lang="es-ES" sz="2000" dirty="0">
                <a:solidFill>
                  <a:srgbClr val="1C4587"/>
                </a:solidFill>
                <a:uFill>
                  <a:noFill/>
                </a:uFill>
              </a:rPr>
              <a:t>Siga las mejores prácticas para hacer que sus aplicaciones sean más accesibles</a:t>
            </a:r>
            <a:endParaRPr sz="2000" dirty="0">
              <a:solidFill>
                <a:srgbClr val="1C4587"/>
              </a:solidFill>
            </a:endParaRPr>
          </a:p>
        </p:txBody>
      </p:sp>
      <p:sp>
        <p:nvSpPr>
          <p:cNvPr id="631" name="Google Shape;631;p8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632" name="Google Shape;632;p83"/>
          <p:cNvSpPr txBox="1"/>
          <p:nvPr/>
        </p:nvSpPr>
        <p:spPr>
          <a:xfrm>
            <a:off x="191523" y="864410"/>
            <a:ext cx="4663800" cy="3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Roboto"/>
                <a:ea typeface="Roboto"/>
                <a:cs typeface="Roboto"/>
                <a:sym typeface="Roboto"/>
              </a:rPr>
              <a:t>Usted aprendio a:</a:t>
            </a:r>
            <a:endParaRPr sz="2000" dirty="0">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n-US" dirty="0" err="1"/>
              <a:t>Aprende</a:t>
            </a:r>
            <a:r>
              <a:rPr lang="en-US" dirty="0"/>
              <a:t> </a:t>
            </a:r>
            <a:r>
              <a:rPr lang="en-US" dirty="0" err="1"/>
              <a:t>más</a:t>
            </a:r>
            <a:endParaRPr dirty="0"/>
          </a:p>
        </p:txBody>
      </p:sp>
      <p:sp>
        <p:nvSpPr>
          <p:cNvPr id="638" name="Google Shape;638;p84"/>
          <p:cNvSpPr txBox="1">
            <a:spLocks noGrp="1"/>
          </p:cNvSpPr>
          <p:nvPr>
            <p:ph type="body" idx="1"/>
          </p:nvPr>
        </p:nvSpPr>
        <p:spPr>
          <a:xfrm>
            <a:off x="342900" y="1151225"/>
            <a:ext cx="8489400" cy="34080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u="sng" dirty="0">
                <a:solidFill>
                  <a:schemeClr val="hlink"/>
                </a:solidFill>
                <a:hlinkClick r:id="rId3"/>
              </a:rPr>
              <a:t>Layouts</a:t>
            </a:r>
            <a:endParaRPr sz="2000" dirty="0">
              <a:solidFill>
                <a:schemeClr val="dk1"/>
              </a:solidFill>
            </a:endParaRPr>
          </a:p>
          <a:p>
            <a:pPr marL="457200" lvl="0" indent="-355600" algn="l" rtl="0">
              <a:lnSpc>
                <a:spcPct val="115000"/>
              </a:lnSpc>
              <a:spcBef>
                <a:spcPts val="0"/>
              </a:spcBef>
              <a:spcAft>
                <a:spcPts val="0"/>
              </a:spcAft>
              <a:buSzPts val="2000"/>
              <a:buChar char="●"/>
            </a:pPr>
            <a:r>
              <a:rPr lang="en" sz="2000" u="sng" dirty="0">
                <a:solidFill>
                  <a:schemeClr val="hlink"/>
                </a:solidFill>
                <a:hlinkClick r:id="rId4"/>
              </a:rPr>
              <a:t>LinearLayout</a:t>
            </a:r>
            <a:endParaRPr sz="2000" dirty="0">
              <a:solidFill>
                <a:schemeClr val="dk1"/>
              </a:solidFill>
            </a:endParaRPr>
          </a:p>
          <a:p>
            <a:pPr marL="457200" lvl="0" indent="-355600" algn="l" rtl="0">
              <a:lnSpc>
                <a:spcPct val="115000"/>
              </a:lnSpc>
              <a:spcBef>
                <a:spcPts val="0"/>
              </a:spcBef>
              <a:spcAft>
                <a:spcPts val="0"/>
              </a:spcAft>
              <a:buSzPts val="2000"/>
              <a:buChar char="●"/>
            </a:pPr>
            <a:r>
              <a:rPr lang="en" sz="2000" u="sng" dirty="0">
                <a:solidFill>
                  <a:schemeClr val="hlink"/>
                </a:solidFill>
                <a:hlinkClick r:id="rId5"/>
              </a:rPr>
              <a:t>Input events overview</a:t>
            </a:r>
            <a:endParaRPr sz="2000" dirty="0">
              <a:solidFill>
                <a:schemeClr val="dk1"/>
              </a:solidFill>
            </a:endParaRPr>
          </a:p>
          <a:p>
            <a:pPr marL="457200" lvl="0" indent="-355600" algn="l" rtl="0">
              <a:lnSpc>
                <a:spcPct val="115000"/>
              </a:lnSpc>
              <a:spcBef>
                <a:spcPts val="0"/>
              </a:spcBef>
              <a:spcAft>
                <a:spcPts val="0"/>
              </a:spcAft>
              <a:buSzPts val="2000"/>
              <a:buChar char="●"/>
            </a:pPr>
            <a:r>
              <a:rPr lang="en" sz="2000" u="sng" dirty="0">
                <a:solidFill>
                  <a:schemeClr val="hlink"/>
                </a:solidFill>
                <a:hlinkClick r:id="rId6"/>
              </a:rPr>
              <a:t>View</a:t>
            </a:r>
            <a:endParaRPr sz="2000" dirty="0">
              <a:solidFill>
                <a:schemeClr val="dk1"/>
              </a:solidFill>
            </a:endParaRPr>
          </a:p>
          <a:p>
            <a:pPr marL="457200" lvl="0" indent="-355600" algn="l" rtl="0">
              <a:lnSpc>
                <a:spcPct val="115000"/>
              </a:lnSpc>
              <a:spcBef>
                <a:spcPts val="0"/>
              </a:spcBef>
              <a:spcAft>
                <a:spcPts val="0"/>
              </a:spcAft>
              <a:buSzPts val="2000"/>
              <a:buChar char="●"/>
            </a:pPr>
            <a:r>
              <a:rPr lang="en" sz="2000" u="sng" dirty="0">
                <a:solidFill>
                  <a:schemeClr val="hlink"/>
                </a:solidFill>
                <a:hlinkClick r:id="rId7"/>
              </a:rPr>
              <a:t>ViewGroup</a:t>
            </a:r>
            <a:endParaRPr sz="2000" dirty="0"/>
          </a:p>
        </p:txBody>
      </p:sp>
      <p:sp>
        <p:nvSpPr>
          <p:cNvPr id="639" name="Google Shape;639;p8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Ruta</a:t>
            </a:r>
            <a:endParaRPr dirty="0"/>
          </a:p>
        </p:txBody>
      </p:sp>
      <p:sp>
        <p:nvSpPr>
          <p:cNvPr id="645" name="Google Shape;645;p8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646" name="Google Shape;646;p85"/>
          <p:cNvSpPr txBox="1">
            <a:spLocks noGrp="1"/>
          </p:cNvSpPr>
          <p:nvPr>
            <p:ph type="body" idx="1"/>
          </p:nvPr>
        </p:nvSpPr>
        <p:spPr>
          <a:xfrm>
            <a:off x="311711" y="1490519"/>
            <a:ext cx="8520600" cy="894000"/>
          </a:xfrm>
          <a:prstGeom prst="rect">
            <a:avLst/>
          </a:prstGeom>
        </p:spPr>
        <p:txBody>
          <a:bodyPr spcFirstLastPara="1" wrap="square" lIns="91425" tIns="91425" rIns="91425" bIns="91425" anchor="t" anchorCtr="0">
            <a:noAutofit/>
          </a:bodyPr>
          <a:lstStyle/>
          <a:p>
            <a:pPr marL="0" lvl="0" indent="0">
              <a:spcBef>
                <a:spcPts val="0"/>
              </a:spcBef>
              <a:buNone/>
            </a:pPr>
            <a:r>
              <a:rPr lang="es-ES" sz="2500" dirty="0"/>
              <a:t>Practica lo que has aprendido al </a:t>
            </a:r>
          </a:p>
          <a:p>
            <a:pPr marL="0" lvl="0" indent="0">
              <a:spcBef>
                <a:spcPts val="0"/>
              </a:spcBef>
              <a:buNone/>
            </a:pPr>
            <a:r>
              <a:rPr lang="es-ES" sz="2500" dirty="0"/>
              <a:t>completar el itinerario </a:t>
            </a:r>
            <a:r>
              <a:rPr lang="en" sz="2500" dirty="0"/>
              <a:t>:</a:t>
            </a:r>
            <a:endParaRPr sz="2500" dirty="0"/>
          </a:p>
          <a:p>
            <a:pPr marL="0" lvl="0" indent="0">
              <a:spcAft>
                <a:spcPts val="1000"/>
              </a:spcAft>
              <a:buNone/>
            </a:pPr>
            <a:r>
              <a:rPr lang="en" sz="2500" u="sng" dirty="0">
                <a:solidFill>
                  <a:schemeClr val="hlink"/>
                </a:solidFill>
                <a:hlinkClick r:id="rId3"/>
              </a:rPr>
              <a:t>Leccion 4: </a:t>
            </a:r>
            <a:r>
              <a:rPr lang="es-ES" sz="2500" u="sng" dirty="0">
                <a:solidFill>
                  <a:schemeClr val="hlink"/>
                </a:solidFill>
              </a:rPr>
              <a:t>Crea tu primera aplicación</a:t>
            </a:r>
            <a:endParaRPr sz="2500" dirty="0">
              <a:solidFill>
                <a:schemeClr val="dk1"/>
              </a:solidFill>
            </a:endParaRPr>
          </a:p>
        </p:txBody>
      </p:sp>
      <p:pic>
        <p:nvPicPr>
          <p:cNvPr id="647" name="Google Shape;647;p85"/>
          <p:cNvPicPr preferRelativeResize="0"/>
          <p:nvPr/>
        </p:nvPicPr>
        <p:blipFill rotWithShape="1">
          <a:blip r:embed="rId4">
            <a:alphaModFix/>
          </a:blip>
          <a:srcRect l="12797" t="12879" r="12273" b="13226"/>
          <a:stretch/>
        </p:blipFill>
        <p:spPr>
          <a:xfrm>
            <a:off x="5771650" y="1382495"/>
            <a:ext cx="2755850" cy="271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Ingresar detalles de tu proyecto</a:t>
            </a:r>
            <a:endParaRPr dirty="0"/>
          </a:p>
        </p:txBody>
      </p:sp>
      <p:sp>
        <p:nvSpPr>
          <p:cNvPr id="122" name="Google Shape;122;p2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23" name="Google Shape;123;p23"/>
          <p:cNvPicPr preferRelativeResize="0"/>
          <p:nvPr/>
        </p:nvPicPr>
        <p:blipFill rotWithShape="1">
          <a:blip r:embed="rId3">
            <a:alphaModFix/>
          </a:blip>
          <a:srcRect l="980" r="980"/>
          <a:stretch/>
        </p:blipFill>
        <p:spPr>
          <a:xfrm>
            <a:off x="2214038" y="1130675"/>
            <a:ext cx="4244330" cy="32217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Android releases y API levels</a:t>
            </a:r>
            <a:endParaRPr dirty="0"/>
          </a:p>
        </p:txBody>
      </p:sp>
      <p:sp>
        <p:nvSpPr>
          <p:cNvPr id="129" name="Google Shape;129;p2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30" name="Google Shape;130;p24"/>
          <p:cNvPicPr preferRelativeResize="0"/>
          <p:nvPr/>
        </p:nvPicPr>
        <p:blipFill rotWithShape="1">
          <a:blip r:embed="rId3">
            <a:alphaModFix/>
          </a:blip>
          <a:srcRect r="41114"/>
          <a:stretch/>
        </p:blipFill>
        <p:spPr>
          <a:xfrm>
            <a:off x="2435525" y="1127875"/>
            <a:ext cx="4272951" cy="332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lvl="0"/>
            <a:r>
              <a:rPr lang="es-ES" dirty="0"/>
              <a:t>Elija niveles de API para su aplicación</a:t>
            </a:r>
            <a:endParaRPr dirty="0"/>
          </a:p>
        </p:txBody>
      </p:sp>
      <p:sp>
        <p:nvSpPr>
          <p:cNvPr id="136" name="Google Shape;136;p25"/>
          <p:cNvSpPr txBox="1">
            <a:spLocks noGrp="1"/>
          </p:cNvSpPr>
          <p:nvPr>
            <p:ph type="body" idx="1"/>
          </p:nvPr>
        </p:nvSpPr>
        <p:spPr>
          <a:xfrm>
            <a:off x="0" y="1059515"/>
            <a:ext cx="9322130" cy="2354100"/>
          </a:xfrm>
          <a:prstGeom prst="rect">
            <a:avLst/>
          </a:prstGeom>
        </p:spPr>
        <p:txBody>
          <a:bodyPr spcFirstLastPara="1" wrap="square" lIns="91425" tIns="91425" rIns="91425" bIns="91425" anchor="t" anchorCtr="0">
            <a:noAutofit/>
          </a:bodyPr>
          <a:lstStyle/>
          <a:p>
            <a:pPr lvl="0" indent="-368300">
              <a:buSzPts val="2200"/>
              <a:buChar char="●"/>
            </a:pPr>
            <a:r>
              <a:rPr lang="es-ES" sz="2200" dirty="0"/>
              <a:t>SDK mínimo: el dispositivo necesita al menos este nivel de API para instalarse</a:t>
            </a:r>
            <a:endParaRPr sz="2200" dirty="0"/>
          </a:p>
          <a:p>
            <a:pPr lvl="0" indent="-368300">
              <a:buSzPts val="2200"/>
              <a:buChar char="●"/>
            </a:pPr>
            <a:r>
              <a:rPr lang="es-ES" sz="2200" dirty="0"/>
              <a:t>Target SDK: versión de API y versión de Android más alta probada</a:t>
            </a:r>
            <a:endParaRPr sz="2200" dirty="0"/>
          </a:p>
          <a:p>
            <a:pPr lvl="0" indent="-368300">
              <a:buSzPts val="2200"/>
              <a:buChar char="●"/>
            </a:pPr>
            <a:r>
              <a:rPr lang="en-US" sz="2200" dirty="0" err="1"/>
              <a:t>Compilar</a:t>
            </a:r>
            <a:r>
              <a:rPr lang="en-US" sz="2200" dirty="0"/>
              <a:t> SDK: </a:t>
            </a:r>
            <a:r>
              <a:rPr lang="en-US" sz="2200" dirty="0" err="1"/>
              <a:t>versión</a:t>
            </a:r>
            <a:r>
              <a:rPr lang="en-US" sz="2200" dirty="0"/>
              <a:t> de la </a:t>
            </a:r>
            <a:r>
              <a:rPr lang="en-US" sz="2200" dirty="0" err="1"/>
              <a:t>biblioteca</a:t>
            </a:r>
            <a:r>
              <a:rPr lang="en-US" sz="2200" dirty="0"/>
              <a:t> del </a:t>
            </a:r>
            <a:r>
              <a:rPr lang="en-US" sz="2200" dirty="0" err="1"/>
              <a:t>sistema</a:t>
            </a:r>
            <a:r>
              <a:rPr lang="en-US" sz="2200" dirty="0"/>
              <a:t> </a:t>
            </a:r>
            <a:r>
              <a:rPr lang="en-US" sz="2200" dirty="0" err="1"/>
              <a:t>operativo</a:t>
            </a:r>
            <a:r>
              <a:rPr lang="en-US" sz="2200" dirty="0"/>
              <a:t> Android </a:t>
            </a:r>
            <a:r>
              <a:rPr lang="en-US" sz="2200" dirty="0" err="1"/>
              <a:t>compilada</a:t>
            </a:r>
            <a:r>
              <a:rPr lang="en-US" sz="2200" dirty="0"/>
              <a:t> con</a:t>
            </a:r>
            <a:endParaRPr sz="2000" dirty="0">
              <a:latin typeface="Courier New"/>
              <a:ea typeface="Courier New"/>
              <a:cs typeface="Courier New"/>
              <a:sym typeface="Courier New"/>
            </a:endParaRPr>
          </a:p>
          <a:p>
            <a:pPr marL="457200" lvl="0" indent="0" algn="l" rtl="0">
              <a:spcBef>
                <a:spcPts val="600"/>
              </a:spcBef>
              <a:spcAft>
                <a:spcPts val="0"/>
              </a:spcAft>
              <a:buNone/>
            </a:pPr>
            <a:r>
              <a:rPr lang="en" sz="1800" dirty="0">
                <a:latin typeface="Courier New"/>
                <a:ea typeface="Courier New"/>
                <a:cs typeface="Courier New"/>
                <a:sym typeface="Courier New"/>
              </a:rPr>
              <a:t>minSdkVersion &lt;= targetSdkVersion &lt;= compileSdkVersion</a:t>
            </a:r>
            <a:endParaRPr sz="1800" dirty="0">
              <a:latin typeface="Courier New"/>
              <a:ea typeface="Courier New"/>
              <a:cs typeface="Courier New"/>
              <a:sym typeface="Courier New"/>
            </a:endParaRPr>
          </a:p>
        </p:txBody>
      </p:sp>
      <p:sp>
        <p:nvSpPr>
          <p:cNvPr id="137" name="Google Shape;137;p2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38" name="Google Shape;138;p25"/>
          <p:cNvSpPr txBox="1"/>
          <p:nvPr/>
        </p:nvSpPr>
        <p:spPr>
          <a:xfrm>
            <a:off x="342900" y="3988013"/>
            <a:ext cx="8489400" cy="453900"/>
          </a:xfrm>
          <a:prstGeom prst="rect">
            <a:avLst/>
          </a:prstGeom>
          <a:solidFill>
            <a:srgbClr val="D6F0FF"/>
          </a:solidFill>
          <a:ln>
            <a:noFill/>
          </a:ln>
        </p:spPr>
        <p:txBody>
          <a:bodyPr spcFirstLastPara="1" wrap="square" lIns="91425" tIns="91425" rIns="91425" bIns="91425" anchor="ctr" anchorCtr="0">
            <a:noAutofit/>
          </a:bodyPr>
          <a:lstStyle/>
          <a:p>
            <a:pPr lvl="0"/>
            <a:r>
              <a:rPr lang="es-ES" sz="1800" dirty="0">
                <a:solidFill>
                  <a:srgbClr val="073042"/>
                </a:solidFill>
                <a:latin typeface="Roboto"/>
                <a:ea typeface="Roboto"/>
                <a:cs typeface="Roboto"/>
                <a:sym typeface="Roboto"/>
              </a:rPr>
              <a:t>El nivel de API identifica la versión de la API de marco del SDK de Android.</a:t>
            </a:r>
            <a:endParaRPr sz="1800" dirty="0">
              <a:solidFill>
                <a:srgbClr val="07304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6198</Words>
  <Application>Microsoft Office PowerPoint</Application>
  <PresentationFormat>On-screen Show (16:9)</PresentationFormat>
  <Paragraphs>673</Paragraphs>
  <Slides>69</Slides>
  <Notes>69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69</vt:i4>
      </vt:variant>
    </vt:vector>
  </HeadingPairs>
  <TitlesOfParts>
    <vt:vector size="79" baseType="lpstr">
      <vt:lpstr>Consolas</vt:lpstr>
      <vt:lpstr>Roboto Condensed</vt:lpstr>
      <vt:lpstr>Google Sans</vt:lpstr>
      <vt:lpstr>Courier New</vt:lpstr>
      <vt:lpstr>Times New Roman</vt:lpstr>
      <vt:lpstr>Arial</vt:lpstr>
      <vt:lpstr>Open Sans</vt:lpstr>
      <vt:lpstr>Roboto</vt:lpstr>
      <vt:lpstr>Simple Light</vt:lpstr>
      <vt:lpstr>GDT master</vt:lpstr>
      <vt:lpstr>PowerPoint Presentation</vt:lpstr>
      <vt:lpstr>Acerca de</vt:lpstr>
      <vt:lpstr>Android Studio</vt:lpstr>
      <vt:lpstr>PowerPoint Presentation</vt:lpstr>
      <vt:lpstr>Open Android Studio</vt:lpstr>
      <vt:lpstr>Crear un nuevo proyecto</vt:lpstr>
      <vt:lpstr>Ingresar detalles de tu proyecto</vt:lpstr>
      <vt:lpstr>Android releases y API levels</vt:lpstr>
      <vt:lpstr>Elija niveles de API para su aplicación</vt:lpstr>
      <vt:lpstr>Recorrido por Android Studio</vt:lpstr>
      <vt:lpstr>Ejecute su aplicación</vt:lpstr>
      <vt:lpstr>Android Virtual Device (AVD) Manager</vt:lpstr>
      <vt:lpstr>PowerPoint Presentation</vt:lpstr>
      <vt:lpstr>Anatomía de un proyecto de aplicación básico</vt:lpstr>
      <vt:lpstr>Estructura del proyecto de la aplicación de Android</vt:lpstr>
      <vt:lpstr>Examinar archivos en Android Studio</vt:lpstr>
      <vt:lpstr>PowerPoint Presentation</vt:lpstr>
      <vt:lpstr>Views</vt:lpstr>
      <vt:lpstr>Editor de diseño</vt:lpstr>
      <vt:lpstr>XML Layouts</vt:lpstr>
      <vt:lpstr>XML para un TextView</vt:lpstr>
      <vt:lpstr>Tamaño para un View</vt:lpstr>
      <vt:lpstr>ViewGroups</vt:lpstr>
      <vt:lpstr>FrameLayout ejemplo</vt:lpstr>
      <vt:lpstr>LinearLayout ejemplo</vt:lpstr>
      <vt:lpstr>Jerarquia View</vt:lpstr>
      <vt:lpstr>Recursos de la App</vt:lpstr>
      <vt:lpstr>Directorios de recursos comunes</vt:lpstr>
      <vt:lpstr>IDs de recursos</vt:lpstr>
      <vt:lpstr>ID de recursos para vistas</vt:lpstr>
      <vt:lpstr>PowerPoint Presentation</vt:lpstr>
      <vt:lpstr>Que es una Actividad?</vt:lpstr>
      <vt:lpstr>MainActivity.kt</vt:lpstr>
      <vt:lpstr>Cómo se ejecuta una actividad</vt:lpstr>
      <vt:lpstr>Implementación de onCreate() callback</vt:lpstr>
      <vt:lpstr>Layout inflation</vt:lpstr>
      <vt:lpstr>PowerPoint Presentation</vt:lpstr>
      <vt:lpstr> Comportamiento de la app en Actividad</vt:lpstr>
      <vt:lpstr>Modificar una vista dinámicamente</vt:lpstr>
      <vt:lpstr>Configurar listeners para eventos específicos</vt:lpstr>
      <vt:lpstr>View.OnClickListener </vt:lpstr>
      <vt:lpstr>SAM (single abstract method)</vt:lpstr>
      <vt:lpstr>View.OnClickListener as a SAM</vt:lpstr>
      <vt:lpstr>Inicialización tardía</vt:lpstr>
      <vt:lpstr>Lateinit ejemplo sobre una actividad</vt:lpstr>
      <vt:lpstr>PowerPoint Presentation</vt:lpstr>
      <vt:lpstr>Que es Gradle?</vt:lpstr>
      <vt:lpstr>Archivo de compilación de Gradle</vt:lpstr>
      <vt:lpstr>Plugins</vt:lpstr>
      <vt:lpstr>Configuración Android</vt:lpstr>
      <vt:lpstr>Dependencias</vt:lpstr>
      <vt:lpstr>Respositorios   </vt:lpstr>
      <vt:lpstr>Tareas comunes de Gradle</vt:lpstr>
      <vt:lpstr>PowerPoint Presentation</vt:lpstr>
      <vt:lpstr>Accesibilidad</vt:lpstr>
      <vt:lpstr>Haz que las aplicaciones sean más accesibles</vt:lpstr>
      <vt:lpstr>Escáner de accesibilidad</vt:lpstr>
      <vt:lpstr>Ejemplo de escáner de accesibilidad</vt:lpstr>
      <vt:lpstr>Agregar etiquetas de contenido</vt:lpstr>
      <vt:lpstr>No se necesita etiqueta de contenido</vt:lpstr>
      <vt:lpstr>TalkBack</vt:lpstr>
      <vt:lpstr>TalkBack ejemplo</vt:lpstr>
      <vt:lpstr>Cambiar acceso</vt:lpstr>
      <vt:lpstr>Suite de accesibilidad de Android</vt:lpstr>
      <vt:lpstr>Recursos de accesibilidad</vt:lpstr>
      <vt:lpstr>PowerPoint Presentation</vt:lpstr>
      <vt:lpstr>Resumen</vt:lpstr>
      <vt:lpstr>Aprende más</vt:lpstr>
      <vt:lpstr>Ruta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Larreta, Leonel G.</dc:creator>
  <cp:lastModifiedBy>Larreta, Leonel G.</cp:lastModifiedBy>
  <cp:revision>51</cp:revision>
  <dcterms:modified xsi:type="dcterms:W3CDTF">2021-05-25T20:07:34Z</dcterms:modified>
</cp:coreProperties>
</file>